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73" r:id="rId14"/>
    <p:sldId id="269" r:id="rId15"/>
    <p:sldId id="270" r:id="rId16"/>
    <p:sldId id="271" r:id="rId17"/>
    <p:sldId id="272" r:id="rId18"/>
    <p:sldId id="274" r:id="rId19"/>
    <p:sldId id="275" r:id="rId20"/>
    <p:sldId id="276" r:id="rId21"/>
    <p:sldId id="277" r:id="rId22"/>
    <p:sldId id="278" r:id="rId23"/>
    <p:sldId id="279" r:id="rId24"/>
    <p:sldId id="280" r:id="rId25"/>
    <p:sldId id="282"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676B2-CDFA-4DBB-88FD-B7063A9F96A8}" type="datetimeFigureOut">
              <a:rPr lang="tr-TR" smtClean="0"/>
              <a:t>29.12.2021</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71FD1-0BD8-4581-B3FF-602BCA0FBF8E}" type="slidenum">
              <a:rPr lang="tr-TR" smtClean="0"/>
              <a:t>‹#›</a:t>
            </a:fld>
            <a:endParaRPr lang="tr-TR"/>
          </a:p>
        </p:txBody>
      </p:sp>
    </p:spTree>
    <p:extLst>
      <p:ext uri="{BB962C8B-B14F-4D97-AF65-F5344CB8AC3E}">
        <p14:creationId xmlns:p14="http://schemas.microsoft.com/office/powerpoint/2010/main" val="2441226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5971FD1-0BD8-4581-B3FF-602BCA0FBF8E}" type="slidenum">
              <a:rPr lang="tr-TR" smtClean="0"/>
              <a:t>10</a:t>
            </a:fld>
            <a:endParaRPr lang="tr-TR"/>
          </a:p>
        </p:txBody>
      </p:sp>
    </p:spTree>
    <p:extLst>
      <p:ext uri="{BB962C8B-B14F-4D97-AF65-F5344CB8AC3E}">
        <p14:creationId xmlns:p14="http://schemas.microsoft.com/office/powerpoint/2010/main" val="1981490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5971FD1-0BD8-4581-B3FF-602BCA0FBF8E}" type="slidenum">
              <a:rPr lang="tr-TR" smtClean="0"/>
              <a:t>11</a:t>
            </a:fld>
            <a:endParaRPr lang="tr-TR"/>
          </a:p>
        </p:txBody>
      </p:sp>
    </p:spTree>
    <p:extLst>
      <p:ext uri="{BB962C8B-B14F-4D97-AF65-F5344CB8AC3E}">
        <p14:creationId xmlns:p14="http://schemas.microsoft.com/office/powerpoint/2010/main" val="680645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5971FD1-0BD8-4581-B3FF-602BCA0FBF8E}" type="slidenum">
              <a:rPr lang="tr-TR" smtClean="0"/>
              <a:t>14</a:t>
            </a:fld>
            <a:endParaRPr lang="tr-TR"/>
          </a:p>
        </p:txBody>
      </p:sp>
    </p:spTree>
    <p:extLst>
      <p:ext uri="{BB962C8B-B14F-4D97-AF65-F5344CB8AC3E}">
        <p14:creationId xmlns:p14="http://schemas.microsoft.com/office/powerpoint/2010/main" val="3115269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5971FD1-0BD8-4581-B3FF-602BCA0FBF8E}" type="slidenum">
              <a:rPr lang="tr-TR" smtClean="0"/>
              <a:t>15</a:t>
            </a:fld>
            <a:endParaRPr lang="tr-TR"/>
          </a:p>
        </p:txBody>
      </p:sp>
    </p:spTree>
    <p:extLst>
      <p:ext uri="{BB962C8B-B14F-4D97-AF65-F5344CB8AC3E}">
        <p14:creationId xmlns:p14="http://schemas.microsoft.com/office/powerpoint/2010/main" val="155034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5971FD1-0BD8-4581-B3FF-602BCA0FBF8E}" type="slidenum">
              <a:rPr lang="tr-TR" smtClean="0"/>
              <a:t>19</a:t>
            </a:fld>
            <a:endParaRPr lang="tr-TR"/>
          </a:p>
        </p:txBody>
      </p:sp>
    </p:spTree>
    <p:extLst>
      <p:ext uri="{BB962C8B-B14F-4D97-AF65-F5344CB8AC3E}">
        <p14:creationId xmlns:p14="http://schemas.microsoft.com/office/powerpoint/2010/main" val="1494495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5971FD1-0BD8-4581-B3FF-602BCA0FBF8E}" type="slidenum">
              <a:rPr lang="tr-TR" smtClean="0"/>
              <a:t>23</a:t>
            </a:fld>
            <a:endParaRPr lang="tr-TR"/>
          </a:p>
        </p:txBody>
      </p:sp>
    </p:spTree>
    <p:extLst>
      <p:ext uri="{BB962C8B-B14F-4D97-AF65-F5344CB8AC3E}">
        <p14:creationId xmlns:p14="http://schemas.microsoft.com/office/powerpoint/2010/main" val="2837193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5971FD1-0BD8-4581-B3FF-602BCA0FBF8E}" type="slidenum">
              <a:rPr lang="tr-TR" smtClean="0"/>
              <a:t>24</a:t>
            </a:fld>
            <a:endParaRPr lang="tr-TR"/>
          </a:p>
        </p:txBody>
      </p:sp>
    </p:spTree>
    <p:extLst>
      <p:ext uri="{BB962C8B-B14F-4D97-AF65-F5344CB8AC3E}">
        <p14:creationId xmlns:p14="http://schemas.microsoft.com/office/powerpoint/2010/main" val="1244869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5971FD1-0BD8-4581-B3FF-602BCA0FBF8E}" type="slidenum">
              <a:rPr lang="tr-TR" smtClean="0"/>
              <a:t>25</a:t>
            </a:fld>
            <a:endParaRPr lang="tr-TR"/>
          </a:p>
        </p:txBody>
      </p:sp>
    </p:spTree>
    <p:extLst>
      <p:ext uri="{BB962C8B-B14F-4D97-AF65-F5344CB8AC3E}">
        <p14:creationId xmlns:p14="http://schemas.microsoft.com/office/powerpoint/2010/main" val="222718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6A872BB3-F1B4-4278-8883-D0E901C95DA6}" type="datetimeFigureOut">
              <a:rPr lang="tr-TR" smtClean="0"/>
              <a:t>29.12.2021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4195354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A872BB3-F1B4-4278-8883-D0E901C95DA6}" type="datetimeFigureOut">
              <a:rPr lang="tr-TR" smtClean="0"/>
              <a:t>29.12.2021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941178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A872BB3-F1B4-4278-8883-D0E901C95DA6}" type="datetimeFigureOut">
              <a:rPr lang="tr-TR" smtClean="0"/>
              <a:t>29.12.2021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1878793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A872BB3-F1B4-4278-8883-D0E901C95DA6}" type="datetimeFigureOut">
              <a:rPr lang="tr-TR" smtClean="0"/>
              <a:t>29.12.2021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7670969-1F6B-4DEA-8AEF-5B1C788CD102}" type="slidenum">
              <a:rPr lang="tr-TR" smtClean="0"/>
              <a:t>‹#›</a:t>
            </a:fld>
            <a:endParaRPr lang="tr-T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97316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A872BB3-F1B4-4278-8883-D0E901C95DA6}" type="datetimeFigureOut">
              <a:rPr lang="tr-TR" smtClean="0"/>
              <a:t>29.12.2021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1170737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6A872BB3-F1B4-4278-8883-D0E901C95DA6}" type="datetimeFigureOut">
              <a:rPr lang="tr-TR" smtClean="0"/>
              <a:t>29.12.2021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4222833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6A872BB3-F1B4-4278-8883-D0E901C95DA6}" type="datetimeFigureOut">
              <a:rPr lang="tr-TR" smtClean="0"/>
              <a:t>29.12.2021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194026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A872BB3-F1B4-4278-8883-D0E901C95DA6}" type="datetimeFigureOut">
              <a:rPr lang="tr-TR" smtClean="0"/>
              <a:t>29.12.2021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1943218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A872BB3-F1B4-4278-8883-D0E901C95DA6}" type="datetimeFigureOut">
              <a:rPr lang="tr-TR" smtClean="0"/>
              <a:t>29.12.2021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2692985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A872BB3-F1B4-4278-8883-D0E901C95DA6}" type="datetimeFigureOut">
              <a:rPr lang="tr-TR" smtClean="0"/>
              <a:t>29.12.2021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1464607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A872BB3-F1B4-4278-8883-D0E901C95DA6}" type="datetimeFigureOut">
              <a:rPr lang="tr-TR" smtClean="0"/>
              <a:t>29.12.2021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29742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A872BB3-F1B4-4278-8883-D0E901C95DA6}" type="datetimeFigureOut">
              <a:rPr lang="tr-TR" smtClean="0"/>
              <a:t>29.12.2021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2046290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A872BB3-F1B4-4278-8883-D0E901C95DA6}" type="datetimeFigureOut">
              <a:rPr lang="tr-TR" smtClean="0"/>
              <a:t>29.12.2021</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2310830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872BB3-F1B4-4278-8883-D0E901C95DA6}" type="datetimeFigureOut">
              <a:rPr lang="tr-TR" smtClean="0"/>
              <a:t>29.12.2021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931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72BB3-F1B4-4278-8883-D0E901C95DA6}" type="datetimeFigureOut">
              <a:rPr lang="tr-TR" smtClean="0"/>
              <a:t>29.12.2021</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10373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A872BB3-F1B4-4278-8883-D0E901C95DA6}" type="datetimeFigureOut">
              <a:rPr lang="tr-TR" smtClean="0"/>
              <a:t>29.12.2021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2947379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A872BB3-F1B4-4278-8883-D0E901C95DA6}" type="datetimeFigureOut">
              <a:rPr lang="tr-TR" smtClean="0"/>
              <a:t>29.12.2021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7670969-1F6B-4DEA-8AEF-5B1C788CD102}" type="slidenum">
              <a:rPr lang="tr-TR" smtClean="0"/>
              <a:t>‹#›</a:t>
            </a:fld>
            <a:endParaRPr lang="tr-TR"/>
          </a:p>
        </p:txBody>
      </p:sp>
    </p:spTree>
    <p:extLst>
      <p:ext uri="{BB962C8B-B14F-4D97-AF65-F5344CB8AC3E}">
        <p14:creationId xmlns:p14="http://schemas.microsoft.com/office/powerpoint/2010/main" val="176423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A872BB3-F1B4-4278-8883-D0E901C95DA6}" type="datetimeFigureOut">
              <a:rPr lang="tr-TR" smtClean="0"/>
              <a:t>29.12.2021</a:t>
            </a:fld>
            <a:endParaRPr lang="tr-T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tr-T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7670969-1F6B-4DEA-8AEF-5B1C788CD102}" type="slidenum">
              <a:rPr lang="tr-TR" smtClean="0"/>
              <a:t>‹#›</a:t>
            </a:fld>
            <a:endParaRPr lang="tr-TR"/>
          </a:p>
        </p:txBody>
      </p:sp>
    </p:spTree>
    <p:extLst>
      <p:ext uri="{BB962C8B-B14F-4D97-AF65-F5344CB8AC3E}">
        <p14:creationId xmlns:p14="http://schemas.microsoft.com/office/powerpoint/2010/main" val="34526220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3BB432-D7F4-4CF3-B2FC-A98BE0EC7B34}"/>
              </a:ext>
            </a:extLst>
          </p:cNvPr>
          <p:cNvSpPr>
            <a:spLocks noGrp="1"/>
          </p:cNvSpPr>
          <p:nvPr>
            <p:ph type="ctrTitle"/>
          </p:nvPr>
        </p:nvSpPr>
        <p:spPr/>
        <p:txBody>
          <a:bodyPr/>
          <a:lstStyle/>
          <a:p>
            <a:r>
              <a:rPr lang="tr-TR" dirty="0"/>
              <a:t>Mikro İşlemci Ve Gömülü Sistemler</a:t>
            </a:r>
          </a:p>
        </p:txBody>
      </p:sp>
      <p:sp>
        <p:nvSpPr>
          <p:cNvPr id="3" name="Alt Başlık 2">
            <a:extLst>
              <a:ext uri="{FF2B5EF4-FFF2-40B4-BE49-F238E27FC236}">
                <a16:creationId xmlns:a16="http://schemas.microsoft.com/office/drawing/2014/main" id="{EFF68B3D-DB0F-4E55-8AC7-20ABC314761A}"/>
              </a:ext>
            </a:extLst>
          </p:cNvPr>
          <p:cNvSpPr>
            <a:spLocks noGrp="1"/>
          </p:cNvSpPr>
          <p:nvPr>
            <p:ph type="subTitle" idx="1"/>
          </p:nvPr>
        </p:nvSpPr>
        <p:spPr>
          <a:xfrm>
            <a:off x="1370693" y="4438598"/>
            <a:ext cx="9440034" cy="899521"/>
          </a:xfrm>
        </p:spPr>
        <p:txBody>
          <a:bodyPr/>
          <a:lstStyle/>
          <a:p>
            <a:r>
              <a:rPr lang="tr-TR" dirty="0"/>
              <a:t>Seçkin Şevki Özer </a:t>
            </a:r>
          </a:p>
          <a:p>
            <a:r>
              <a:rPr lang="tr-TR" dirty="0"/>
              <a:t>1031120533</a:t>
            </a:r>
          </a:p>
        </p:txBody>
      </p:sp>
    </p:spTree>
    <p:extLst>
      <p:ext uri="{BB962C8B-B14F-4D97-AF65-F5344CB8AC3E}">
        <p14:creationId xmlns:p14="http://schemas.microsoft.com/office/powerpoint/2010/main" val="316119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140FF5-D0C1-4C39-BADA-53F0BC76E3B8}"/>
              </a:ext>
            </a:extLst>
          </p:cNvPr>
          <p:cNvSpPr>
            <a:spLocks noGrp="1"/>
          </p:cNvSpPr>
          <p:nvPr>
            <p:ph type="title"/>
          </p:nvPr>
        </p:nvSpPr>
        <p:spPr/>
        <p:txBody>
          <a:bodyPr/>
          <a:lstStyle/>
          <a:p>
            <a:r>
              <a:rPr lang="tr-TR" dirty="0"/>
              <a:t>3. Yazılım - Arduino</a:t>
            </a:r>
          </a:p>
        </p:txBody>
      </p:sp>
      <p:sp>
        <p:nvSpPr>
          <p:cNvPr id="3" name="İçerik Yer Tutucusu 2">
            <a:extLst>
              <a:ext uri="{FF2B5EF4-FFF2-40B4-BE49-F238E27FC236}">
                <a16:creationId xmlns:a16="http://schemas.microsoft.com/office/drawing/2014/main" id="{A0466996-39F1-4C77-AC88-EB8032437F50}"/>
              </a:ext>
            </a:extLst>
          </p:cNvPr>
          <p:cNvSpPr>
            <a:spLocks noGrp="1"/>
          </p:cNvSpPr>
          <p:nvPr>
            <p:ph idx="1"/>
          </p:nvPr>
        </p:nvSpPr>
        <p:spPr/>
        <p:txBody>
          <a:bodyPr/>
          <a:lstStyle/>
          <a:p>
            <a:r>
              <a:rPr lang="tr-TR" dirty="0"/>
              <a:t>Satır 33’de DHT-11 </a:t>
            </a:r>
            <a:r>
              <a:rPr lang="tr-TR" dirty="0" err="1"/>
              <a:t>pininden</a:t>
            </a:r>
            <a:r>
              <a:rPr lang="tr-TR" dirty="0"/>
              <a:t> </a:t>
            </a:r>
            <a:r>
              <a:rPr lang="tr-TR" dirty="0" err="1"/>
              <a:t>read</a:t>
            </a:r>
            <a:r>
              <a:rPr lang="tr-TR" dirty="0"/>
              <a:t> komutu ile veriyi çekip ‘</a:t>
            </a:r>
            <a:r>
              <a:rPr lang="tr-TR" dirty="0" err="1"/>
              <a:t>chk</a:t>
            </a:r>
            <a:r>
              <a:rPr lang="tr-TR" dirty="0"/>
              <a:t>’ değişkenine yazıyoruz.</a:t>
            </a:r>
          </a:p>
          <a:p>
            <a:r>
              <a:rPr lang="tr-TR" dirty="0"/>
              <a:t>34 ve 35. satırda daha önce tanımladığımız sıcaklık ve nem değişkenlerini </a:t>
            </a:r>
            <a:r>
              <a:rPr lang="tr-TR" dirty="0" err="1"/>
              <a:t>sensör</a:t>
            </a:r>
            <a:r>
              <a:rPr lang="tr-TR" dirty="0"/>
              <a:t> verilerine tanımlıyoruz.</a:t>
            </a:r>
          </a:p>
          <a:p>
            <a:r>
              <a:rPr lang="tr-TR" dirty="0"/>
              <a:t>37 ve 38. satırda tanımladığımız sıcaklık ve nem değişkenlerini Python grafiklerinde kolaylık sağlaması için ‘</a:t>
            </a:r>
            <a:r>
              <a:rPr lang="tr-TR" dirty="0" err="1"/>
              <a:t>int</a:t>
            </a:r>
            <a:r>
              <a:rPr lang="tr-TR" dirty="0"/>
              <a:t>’ veri tipine dönüştürüyoruz.</a:t>
            </a:r>
          </a:p>
          <a:p>
            <a:r>
              <a:rPr lang="tr-TR" dirty="0"/>
              <a:t>Satır 40’ta </a:t>
            </a:r>
            <a:r>
              <a:rPr lang="tr-TR" dirty="0" err="1"/>
              <a:t>message</a:t>
            </a:r>
            <a:r>
              <a:rPr lang="tr-TR" dirty="0"/>
              <a:t> değişkenini </a:t>
            </a:r>
            <a:r>
              <a:rPr lang="tr-TR" dirty="0" err="1"/>
              <a:t>Serial.read</a:t>
            </a:r>
            <a:r>
              <a:rPr lang="tr-TR" dirty="0"/>
              <a:t> değişkenine eşitleyerek </a:t>
            </a:r>
            <a:r>
              <a:rPr lang="tr-TR" dirty="0" err="1"/>
              <a:t>arayüzden</a:t>
            </a:r>
            <a:r>
              <a:rPr lang="tr-TR" dirty="0"/>
              <a:t> gelen mesajın okunmasını sağlıyoruz. </a:t>
            </a:r>
          </a:p>
        </p:txBody>
      </p:sp>
      <p:pic>
        <p:nvPicPr>
          <p:cNvPr id="7" name="Resim 6">
            <a:extLst>
              <a:ext uri="{FF2B5EF4-FFF2-40B4-BE49-F238E27FC236}">
                <a16:creationId xmlns:a16="http://schemas.microsoft.com/office/drawing/2014/main" id="{218B657E-4531-4D72-87DF-75D8A5EE9390}"/>
              </a:ext>
            </a:extLst>
          </p:cNvPr>
          <p:cNvPicPr>
            <a:picLocks noChangeAspect="1"/>
          </p:cNvPicPr>
          <p:nvPr/>
        </p:nvPicPr>
        <p:blipFill rotWithShape="1">
          <a:blip r:embed="rId3"/>
          <a:srcRect t="14184" r="47819" b="60709"/>
          <a:stretch/>
        </p:blipFill>
        <p:spPr>
          <a:xfrm>
            <a:off x="0" y="4435813"/>
            <a:ext cx="12191999" cy="2490280"/>
          </a:xfrm>
          <a:prstGeom prst="rect">
            <a:avLst/>
          </a:prstGeom>
        </p:spPr>
      </p:pic>
    </p:spTree>
    <p:extLst>
      <p:ext uri="{BB962C8B-B14F-4D97-AF65-F5344CB8AC3E}">
        <p14:creationId xmlns:p14="http://schemas.microsoft.com/office/powerpoint/2010/main" val="2379919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7B115A73-BF91-455D-B4AB-BBAB282D60A6}"/>
              </a:ext>
            </a:extLst>
          </p:cNvPr>
          <p:cNvPicPr>
            <a:picLocks noChangeAspect="1"/>
          </p:cNvPicPr>
          <p:nvPr/>
        </p:nvPicPr>
        <p:blipFill rotWithShape="1">
          <a:blip r:embed="rId3"/>
          <a:srcRect t="13758" r="38041" b="19291"/>
          <a:stretch/>
        </p:blipFill>
        <p:spPr>
          <a:xfrm>
            <a:off x="-5324" y="2266544"/>
            <a:ext cx="12197324" cy="4591456"/>
          </a:xfrm>
          <a:prstGeom prst="rect">
            <a:avLst/>
          </a:prstGeom>
        </p:spPr>
      </p:pic>
      <p:sp>
        <p:nvSpPr>
          <p:cNvPr id="2" name="Başlık 1">
            <a:extLst>
              <a:ext uri="{FF2B5EF4-FFF2-40B4-BE49-F238E27FC236}">
                <a16:creationId xmlns:a16="http://schemas.microsoft.com/office/drawing/2014/main" id="{DBB4EEC4-5A8A-4472-8FFB-C4715EA0B0C0}"/>
              </a:ext>
            </a:extLst>
          </p:cNvPr>
          <p:cNvSpPr>
            <a:spLocks noGrp="1"/>
          </p:cNvSpPr>
          <p:nvPr>
            <p:ph type="title"/>
          </p:nvPr>
        </p:nvSpPr>
        <p:spPr>
          <a:xfrm>
            <a:off x="3981294" y="2430969"/>
            <a:ext cx="10353762" cy="970450"/>
          </a:xfrm>
        </p:spPr>
        <p:txBody>
          <a:bodyPr/>
          <a:lstStyle/>
          <a:p>
            <a:r>
              <a:rPr lang="tr-TR" dirty="0">
                <a:solidFill>
                  <a:schemeClr val="bg1"/>
                </a:solidFill>
              </a:rPr>
              <a:t>3. Yazılım - Arduino</a:t>
            </a:r>
          </a:p>
        </p:txBody>
      </p:sp>
      <p:sp>
        <p:nvSpPr>
          <p:cNvPr id="3" name="İçerik Yer Tutucusu 2">
            <a:extLst>
              <a:ext uri="{FF2B5EF4-FFF2-40B4-BE49-F238E27FC236}">
                <a16:creationId xmlns:a16="http://schemas.microsoft.com/office/drawing/2014/main" id="{295CDA7C-F16D-4F42-AF15-0E844D443CAF}"/>
              </a:ext>
            </a:extLst>
          </p:cNvPr>
          <p:cNvSpPr>
            <a:spLocks noGrp="1"/>
          </p:cNvSpPr>
          <p:nvPr>
            <p:ph idx="1"/>
          </p:nvPr>
        </p:nvSpPr>
        <p:spPr>
          <a:xfrm>
            <a:off x="1073186" y="401593"/>
            <a:ext cx="10353762" cy="4058751"/>
          </a:xfrm>
        </p:spPr>
        <p:txBody>
          <a:bodyPr/>
          <a:lstStyle/>
          <a:p>
            <a:r>
              <a:rPr lang="tr-TR" dirty="0"/>
              <a:t>Python </a:t>
            </a:r>
            <a:r>
              <a:rPr lang="tr-TR" dirty="0" err="1"/>
              <a:t>arayüzünden</a:t>
            </a:r>
            <a:r>
              <a:rPr lang="tr-TR" dirty="0"/>
              <a:t> kullanıcın gönderdiği veriye göre gerekli fonksiyon ve döngülerin çalışmasını sağladık.</a:t>
            </a:r>
          </a:p>
        </p:txBody>
      </p:sp>
    </p:spTree>
    <p:extLst>
      <p:ext uri="{BB962C8B-B14F-4D97-AF65-F5344CB8AC3E}">
        <p14:creationId xmlns:p14="http://schemas.microsoft.com/office/powerpoint/2010/main" val="2820996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DBB33A-6FD7-420C-BF73-954FA5B6E8F3}"/>
              </a:ext>
            </a:extLst>
          </p:cNvPr>
          <p:cNvSpPr>
            <a:spLocks noGrp="1"/>
          </p:cNvSpPr>
          <p:nvPr>
            <p:ph type="title"/>
          </p:nvPr>
        </p:nvSpPr>
        <p:spPr>
          <a:xfrm>
            <a:off x="913795" y="547064"/>
            <a:ext cx="10353762" cy="970450"/>
          </a:xfrm>
        </p:spPr>
        <p:txBody>
          <a:bodyPr/>
          <a:lstStyle/>
          <a:p>
            <a:r>
              <a:rPr lang="tr-TR" dirty="0"/>
              <a:t>3. Yazılım - Arduino</a:t>
            </a:r>
          </a:p>
        </p:txBody>
      </p:sp>
      <p:sp>
        <p:nvSpPr>
          <p:cNvPr id="3" name="İçerik Yer Tutucusu 2">
            <a:extLst>
              <a:ext uri="{FF2B5EF4-FFF2-40B4-BE49-F238E27FC236}">
                <a16:creationId xmlns:a16="http://schemas.microsoft.com/office/drawing/2014/main" id="{9A137153-FBC8-4FF9-B71B-1823D666ACDC}"/>
              </a:ext>
            </a:extLst>
          </p:cNvPr>
          <p:cNvSpPr>
            <a:spLocks noGrp="1"/>
          </p:cNvSpPr>
          <p:nvPr>
            <p:ph idx="1"/>
          </p:nvPr>
        </p:nvSpPr>
        <p:spPr>
          <a:xfrm>
            <a:off x="913795" y="1654627"/>
            <a:ext cx="10353762" cy="4058751"/>
          </a:xfrm>
        </p:spPr>
        <p:txBody>
          <a:bodyPr/>
          <a:lstStyle/>
          <a:p>
            <a:r>
              <a:rPr lang="tr-TR" dirty="0" err="1"/>
              <a:t>Sensörden</a:t>
            </a:r>
            <a:r>
              <a:rPr lang="tr-TR" dirty="0"/>
              <a:t> okunan verilerin büyüklüğüne göre </a:t>
            </a:r>
            <a:r>
              <a:rPr lang="tr-TR" dirty="0" err="1"/>
              <a:t>ledlerin</a:t>
            </a:r>
            <a:r>
              <a:rPr lang="tr-TR" dirty="0"/>
              <a:t> çalışması için gerekli koşulları belirledik.</a:t>
            </a:r>
          </a:p>
        </p:txBody>
      </p:sp>
      <p:pic>
        <p:nvPicPr>
          <p:cNvPr id="5" name="Resim 4">
            <a:extLst>
              <a:ext uri="{FF2B5EF4-FFF2-40B4-BE49-F238E27FC236}">
                <a16:creationId xmlns:a16="http://schemas.microsoft.com/office/drawing/2014/main" id="{FEC48051-B4AE-4AB3-B1D9-95902FB58351}"/>
              </a:ext>
            </a:extLst>
          </p:cNvPr>
          <p:cNvPicPr>
            <a:picLocks noChangeAspect="1"/>
          </p:cNvPicPr>
          <p:nvPr/>
        </p:nvPicPr>
        <p:blipFill rotWithShape="1">
          <a:blip r:embed="rId2"/>
          <a:srcRect t="15555" b="18723"/>
          <a:stretch/>
        </p:blipFill>
        <p:spPr>
          <a:xfrm>
            <a:off x="-5324" y="2350851"/>
            <a:ext cx="12192000" cy="4507149"/>
          </a:xfrm>
          <a:prstGeom prst="rect">
            <a:avLst/>
          </a:prstGeom>
        </p:spPr>
      </p:pic>
    </p:spTree>
    <p:extLst>
      <p:ext uri="{BB962C8B-B14F-4D97-AF65-F5344CB8AC3E}">
        <p14:creationId xmlns:p14="http://schemas.microsoft.com/office/powerpoint/2010/main" val="72810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0620FB-FC68-462C-80AE-3728AB40F391}"/>
              </a:ext>
            </a:extLst>
          </p:cNvPr>
          <p:cNvSpPr>
            <a:spLocks noGrp="1"/>
          </p:cNvSpPr>
          <p:nvPr>
            <p:ph type="title"/>
          </p:nvPr>
        </p:nvSpPr>
        <p:spPr/>
        <p:txBody>
          <a:bodyPr/>
          <a:lstStyle/>
          <a:p>
            <a:r>
              <a:rPr lang="tr-TR" dirty="0"/>
              <a:t>3. Yazılım - Python</a:t>
            </a:r>
          </a:p>
        </p:txBody>
      </p:sp>
      <p:sp>
        <p:nvSpPr>
          <p:cNvPr id="3" name="İçerik Yer Tutucusu 2">
            <a:extLst>
              <a:ext uri="{FF2B5EF4-FFF2-40B4-BE49-F238E27FC236}">
                <a16:creationId xmlns:a16="http://schemas.microsoft.com/office/drawing/2014/main" id="{FF0D1676-F043-4455-8D9D-8D61A97F3656}"/>
              </a:ext>
            </a:extLst>
          </p:cNvPr>
          <p:cNvSpPr>
            <a:spLocks noGrp="1"/>
          </p:cNvSpPr>
          <p:nvPr>
            <p:ph idx="1"/>
          </p:nvPr>
        </p:nvSpPr>
        <p:spPr/>
        <p:txBody>
          <a:bodyPr/>
          <a:lstStyle/>
          <a:p>
            <a:r>
              <a:rPr lang="tr-TR" dirty="0"/>
              <a:t>Projenin Python kısmında kullanılan kütüphane ve programlar :</a:t>
            </a:r>
          </a:p>
          <a:p>
            <a:r>
              <a:rPr lang="tr-TR" dirty="0"/>
              <a:t>1.Qt Designer: Arayüz tasarımında </a:t>
            </a:r>
            <a:r>
              <a:rPr lang="tr-TR" dirty="0" err="1"/>
              <a:t>frontend</a:t>
            </a:r>
            <a:r>
              <a:rPr lang="tr-TR" dirty="0"/>
              <a:t> kısmında kullanıldı</a:t>
            </a:r>
          </a:p>
          <a:p>
            <a:r>
              <a:rPr lang="tr-TR" dirty="0"/>
              <a:t>2. PyQt5 Modülü : Arayüz tasarımında gerekli fonksiyonların çalışması için </a:t>
            </a:r>
            <a:r>
              <a:rPr lang="tr-TR" dirty="0" err="1"/>
              <a:t>backend</a:t>
            </a:r>
            <a:r>
              <a:rPr lang="tr-TR" dirty="0"/>
              <a:t> kısmında kullanıldı.</a:t>
            </a:r>
          </a:p>
          <a:p>
            <a:r>
              <a:rPr lang="tr-TR" dirty="0" err="1"/>
              <a:t>SQLite</a:t>
            </a:r>
            <a:r>
              <a:rPr lang="tr-TR" dirty="0"/>
              <a:t> Modülü : </a:t>
            </a:r>
            <a:r>
              <a:rPr lang="tr-TR" dirty="0" err="1"/>
              <a:t>Backend</a:t>
            </a:r>
            <a:r>
              <a:rPr lang="tr-TR" dirty="0"/>
              <a:t> kısmında veri tabanı işlemleri için kullanıldı.</a:t>
            </a:r>
          </a:p>
          <a:p>
            <a:r>
              <a:rPr lang="tr-TR" dirty="0" err="1"/>
              <a:t>Matplotlib</a:t>
            </a:r>
            <a:r>
              <a:rPr lang="tr-TR" dirty="0"/>
              <a:t> Modülü : </a:t>
            </a:r>
            <a:r>
              <a:rPr lang="tr-TR" dirty="0" err="1"/>
              <a:t>Matlab</a:t>
            </a:r>
            <a:r>
              <a:rPr lang="tr-TR" dirty="0"/>
              <a:t> uygulamasının Python için derlenmiş hali olan ve projede veri görselleştirme(grafik) için kullanıldı.</a:t>
            </a:r>
          </a:p>
          <a:p>
            <a:r>
              <a:rPr lang="tr-TR" dirty="0" err="1"/>
              <a:t>Serial</a:t>
            </a:r>
            <a:r>
              <a:rPr lang="tr-TR" dirty="0"/>
              <a:t> kütüphanesi : Arduino verileri ile iletişim için kullanıldı. </a:t>
            </a:r>
          </a:p>
        </p:txBody>
      </p:sp>
    </p:spTree>
    <p:extLst>
      <p:ext uri="{BB962C8B-B14F-4D97-AF65-F5344CB8AC3E}">
        <p14:creationId xmlns:p14="http://schemas.microsoft.com/office/powerpoint/2010/main" val="3910258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9314F2-2F52-4EE3-811F-B465EF2DD315}"/>
              </a:ext>
            </a:extLst>
          </p:cNvPr>
          <p:cNvSpPr>
            <a:spLocks noGrp="1"/>
          </p:cNvSpPr>
          <p:nvPr>
            <p:ph type="title"/>
          </p:nvPr>
        </p:nvSpPr>
        <p:spPr/>
        <p:txBody>
          <a:bodyPr/>
          <a:lstStyle/>
          <a:p>
            <a:r>
              <a:rPr lang="tr-TR" dirty="0"/>
              <a:t>3. Yazılım – Python</a:t>
            </a:r>
          </a:p>
        </p:txBody>
      </p:sp>
      <p:sp>
        <p:nvSpPr>
          <p:cNvPr id="3" name="İçerik Yer Tutucusu 2">
            <a:extLst>
              <a:ext uri="{FF2B5EF4-FFF2-40B4-BE49-F238E27FC236}">
                <a16:creationId xmlns:a16="http://schemas.microsoft.com/office/drawing/2014/main" id="{9917AC2F-8E47-4AC4-81C8-27820C90D785}"/>
              </a:ext>
            </a:extLst>
          </p:cNvPr>
          <p:cNvSpPr>
            <a:spLocks noGrp="1"/>
          </p:cNvSpPr>
          <p:nvPr>
            <p:ph idx="1"/>
          </p:nvPr>
        </p:nvSpPr>
        <p:spPr/>
        <p:txBody>
          <a:bodyPr/>
          <a:lstStyle/>
          <a:p>
            <a:pPr marL="36900" indent="0">
              <a:buNone/>
            </a:pPr>
            <a:r>
              <a:rPr lang="tr-TR" dirty="0"/>
              <a:t>Python tarafında gerekli olan kütüphane ve modülleri projemize dahil ettik.</a:t>
            </a:r>
          </a:p>
        </p:txBody>
      </p:sp>
      <p:pic>
        <p:nvPicPr>
          <p:cNvPr id="5" name="Resim 4">
            <a:extLst>
              <a:ext uri="{FF2B5EF4-FFF2-40B4-BE49-F238E27FC236}">
                <a16:creationId xmlns:a16="http://schemas.microsoft.com/office/drawing/2014/main" id="{5BF089B4-4488-417E-9F0B-FDD088B6E9FB}"/>
              </a:ext>
            </a:extLst>
          </p:cNvPr>
          <p:cNvPicPr>
            <a:picLocks noChangeAspect="1"/>
          </p:cNvPicPr>
          <p:nvPr/>
        </p:nvPicPr>
        <p:blipFill rotWithShape="1">
          <a:blip r:embed="rId3"/>
          <a:srcRect t="8889" r="43852" b="65674"/>
          <a:stretch/>
        </p:blipFill>
        <p:spPr>
          <a:xfrm>
            <a:off x="0" y="2876143"/>
            <a:ext cx="12048167" cy="2915057"/>
          </a:xfrm>
          <a:prstGeom prst="rect">
            <a:avLst/>
          </a:prstGeom>
        </p:spPr>
      </p:pic>
    </p:spTree>
    <p:extLst>
      <p:ext uri="{BB962C8B-B14F-4D97-AF65-F5344CB8AC3E}">
        <p14:creationId xmlns:p14="http://schemas.microsoft.com/office/powerpoint/2010/main" val="922256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0DA94B-D232-40CF-AE7B-0A266F71AD93}"/>
              </a:ext>
            </a:extLst>
          </p:cNvPr>
          <p:cNvSpPr>
            <a:spLocks noGrp="1"/>
          </p:cNvSpPr>
          <p:nvPr>
            <p:ph type="title"/>
          </p:nvPr>
        </p:nvSpPr>
        <p:spPr>
          <a:xfrm>
            <a:off x="913795" y="50917"/>
            <a:ext cx="10353762" cy="970450"/>
          </a:xfrm>
        </p:spPr>
        <p:txBody>
          <a:bodyPr/>
          <a:lstStyle/>
          <a:p>
            <a:r>
              <a:rPr lang="tr-TR" dirty="0"/>
              <a:t>3. Yazılım - Python</a:t>
            </a:r>
          </a:p>
        </p:txBody>
      </p:sp>
      <p:sp>
        <p:nvSpPr>
          <p:cNvPr id="3" name="İçerik Yer Tutucusu 2">
            <a:extLst>
              <a:ext uri="{FF2B5EF4-FFF2-40B4-BE49-F238E27FC236}">
                <a16:creationId xmlns:a16="http://schemas.microsoft.com/office/drawing/2014/main" id="{A24905E1-578D-4C2A-97A7-FB59F4783DC8}"/>
              </a:ext>
            </a:extLst>
          </p:cNvPr>
          <p:cNvSpPr>
            <a:spLocks noGrp="1"/>
          </p:cNvSpPr>
          <p:nvPr>
            <p:ph idx="1"/>
          </p:nvPr>
        </p:nvSpPr>
        <p:spPr>
          <a:xfrm>
            <a:off x="913795" y="1021367"/>
            <a:ext cx="10353762" cy="4058751"/>
          </a:xfrm>
        </p:spPr>
        <p:txBody>
          <a:bodyPr/>
          <a:lstStyle/>
          <a:p>
            <a:r>
              <a:rPr lang="tr-TR" dirty="0"/>
              <a:t>Satır 16’da Arduino tarafına gönderilecek olan </a:t>
            </a:r>
            <a:r>
              <a:rPr lang="tr-TR" dirty="0" err="1"/>
              <a:t>message</a:t>
            </a:r>
            <a:r>
              <a:rPr lang="tr-TR" dirty="0"/>
              <a:t> değişkenini tanımladık.</a:t>
            </a:r>
          </a:p>
          <a:p>
            <a:r>
              <a:rPr lang="tr-TR" dirty="0"/>
              <a:t>Satır 27’de Arayüz tarafında </a:t>
            </a:r>
            <a:r>
              <a:rPr lang="tr-TR" dirty="0" err="1"/>
              <a:t>seriport</a:t>
            </a:r>
            <a:r>
              <a:rPr lang="tr-TR" dirty="0"/>
              <a:t> kapalı iken veri okumaya çalıştığımızda bize bir hata mesajı veren bir fonksiyon geliştirilmiştir. Ve bu hatayı yakalayabilmek için ‘</a:t>
            </a:r>
            <a:r>
              <a:rPr lang="tr-TR" dirty="0" err="1"/>
              <a:t>try</a:t>
            </a:r>
            <a:r>
              <a:rPr lang="tr-TR" dirty="0"/>
              <a:t>’ bloğu kullanıldı.</a:t>
            </a:r>
          </a:p>
        </p:txBody>
      </p:sp>
      <p:pic>
        <p:nvPicPr>
          <p:cNvPr id="5" name="Resim 4">
            <a:extLst>
              <a:ext uri="{FF2B5EF4-FFF2-40B4-BE49-F238E27FC236}">
                <a16:creationId xmlns:a16="http://schemas.microsoft.com/office/drawing/2014/main" id="{3E78F2DF-637B-4E60-9F30-9B22AE0D1687}"/>
              </a:ext>
            </a:extLst>
          </p:cNvPr>
          <p:cNvPicPr>
            <a:picLocks noChangeAspect="1"/>
          </p:cNvPicPr>
          <p:nvPr/>
        </p:nvPicPr>
        <p:blipFill rotWithShape="1">
          <a:blip r:embed="rId3"/>
          <a:srcRect t="18440" b="19007"/>
          <a:stretch/>
        </p:blipFill>
        <p:spPr>
          <a:xfrm>
            <a:off x="0" y="2614423"/>
            <a:ext cx="12192000" cy="4289898"/>
          </a:xfrm>
          <a:prstGeom prst="rect">
            <a:avLst/>
          </a:prstGeom>
        </p:spPr>
      </p:pic>
    </p:spTree>
    <p:extLst>
      <p:ext uri="{BB962C8B-B14F-4D97-AF65-F5344CB8AC3E}">
        <p14:creationId xmlns:p14="http://schemas.microsoft.com/office/powerpoint/2010/main" val="2876924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1E4A74E-2C5F-4203-889B-62A0642CD5E6}"/>
              </a:ext>
            </a:extLst>
          </p:cNvPr>
          <p:cNvSpPr>
            <a:spLocks noGrp="1"/>
          </p:cNvSpPr>
          <p:nvPr>
            <p:ph idx="1"/>
          </p:nvPr>
        </p:nvSpPr>
        <p:spPr>
          <a:xfrm>
            <a:off x="919119" y="117833"/>
            <a:ext cx="10353762" cy="4058751"/>
          </a:xfrm>
        </p:spPr>
        <p:txBody>
          <a:bodyPr/>
          <a:lstStyle/>
          <a:p>
            <a:r>
              <a:rPr lang="tr-TR" dirty="0"/>
              <a:t>Satır 40’da Arayüz için ‘Pencere’ adında bir sınıf oluşturduk. Arayüz üzerinden gerçekleşecek tüm işlemlerin </a:t>
            </a:r>
            <a:r>
              <a:rPr lang="tr-TR" dirty="0" err="1"/>
              <a:t>backend</a:t>
            </a:r>
            <a:r>
              <a:rPr lang="tr-TR" dirty="0"/>
              <a:t> ve </a:t>
            </a:r>
            <a:r>
              <a:rPr lang="tr-TR" dirty="0" err="1"/>
              <a:t>frontend</a:t>
            </a:r>
            <a:r>
              <a:rPr lang="tr-TR" dirty="0"/>
              <a:t> işlemleri bu sınıf içerisinde dallanacak.</a:t>
            </a:r>
          </a:p>
          <a:p>
            <a:r>
              <a:rPr lang="tr-TR" dirty="0"/>
              <a:t>Satır 48 , 54 ve 60’da verileri sınıfsal olarak(zamana ve veri tipine nem , sıcaklık göre ) ayırılmış şekilde tanımlı veri tabanlarını oluşturan fonksiyonları oluşturduk.</a:t>
            </a:r>
          </a:p>
        </p:txBody>
      </p:sp>
      <p:pic>
        <p:nvPicPr>
          <p:cNvPr id="5" name="Resim 4">
            <a:extLst>
              <a:ext uri="{FF2B5EF4-FFF2-40B4-BE49-F238E27FC236}">
                <a16:creationId xmlns:a16="http://schemas.microsoft.com/office/drawing/2014/main" id="{4EAE9CA7-1FEA-4324-86E7-B519EE49A440}"/>
              </a:ext>
            </a:extLst>
          </p:cNvPr>
          <p:cNvPicPr>
            <a:picLocks noChangeAspect="1"/>
          </p:cNvPicPr>
          <p:nvPr/>
        </p:nvPicPr>
        <p:blipFill rotWithShape="1">
          <a:blip r:embed="rId2"/>
          <a:srcRect t="12057" b="21986"/>
          <a:stretch/>
        </p:blipFill>
        <p:spPr>
          <a:xfrm>
            <a:off x="0" y="2334638"/>
            <a:ext cx="12192000" cy="4523362"/>
          </a:xfrm>
          <a:prstGeom prst="rect">
            <a:avLst/>
          </a:prstGeom>
        </p:spPr>
      </p:pic>
    </p:spTree>
    <p:extLst>
      <p:ext uri="{BB962C8B-B14F-4D97-AF65-F5344CB8AC3E}">
        <p14:creationId xmlns:p14="http://schemas.microsoft.com/office/powerpoint/2010/main" val="154337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628280D-4323-415A-AB4C-5863F55C7581}"/>
              </a:ext>
            </a:extLst>
          </p:cNvPr>
          <p:cNvSpPr>
            <a:spLocks noGrp="1"/>
          </p:cNvSpPr>
          <p:nvPr>
            <p:ph idx="1"/>
          </p:nvPr>
        </p:nvSpPr>
        <p:spPr>
          <a:xfrm>
            <a:off x="919119" y="49564"/>
            <a:ext cx="10353762" cy="4058751"/>
          </a:xfrm>
        </p:spPr>
        <p:txBody>
          <a:bodyPr>
            <a:normAutofit/>
          </a:bodyPr>
          <a:lstStyle/>
          <a:p>
            <a:r>
              <a:rPr lang="tr-TR" sz="1600" dirty="0"/>
              <a:t>69. satırda </a:t>
            </a:r>
            <a:r>
              <a:rPr lang="tr-TR" sz="1600" dirty="0" err="1"/>
              <a:t>initUi</a:t>
            </a:r>
            <a:r>
              <a:rPr lang="tr-TR" sz="1600" dirty="0"/>
              <a:t> fonksiyonu içerisinde </a:t>
            </a:r>
            <a:r>
              <a:rPr lang="tr-TR" sz="1600" dirty="0" err="1"/>
              <a:t>Arayüzün</a:t>
            </a:r>
            <a:r>
              <a:rPr lang="tr-TR" sz="1600" dirty="0"/>
              <a:t> </a:t>
            </a:r>
            <a:r>
              <a:rPr lang="tr-TR" sz="1600" dirty="0" err="1"/>
              <a:t>frontend</a:t>
            </a:r>
            <a:r>
              <a:rPr lang="tr-TR" sz="1600" dirty="0"/>
              <a:t> (buton konumları , yazılar vb.) işlemlerini </a:t>
            </a:r>
            <a:r>
              <a:rPr lang="tr-TR" sz="1600" dirty="0" err="1"/>
              <a:t>gerçekleştirdir</a:t>
            </a:r>
            <a:r>
              <a:rPr lang="tr-TR" sz="1600" dirty="0"/>
              <a:t>. </a:t>
            </a:r>
          </a:p>
          <a:p>
            <a:r>
              <a:rPr lang="tr-TR" sz="1600" dirty="0"/>
              <a:t>72. satırda </a:t>
            </a:r>
            <a:r>
              <a:rPr lang="tr-TR" sz="1600" dirty="0" err="1"/>
              <a:t>serial</a:t>
            </a:r>
            <a:r>
              <a:rPr lang="tr-TR" sz="1600" dirty="0"/>
              <a:t> modülü aracılığı ile </a:t>
            </a:r>
            <a:r>
              <a:rPr lang="tr-TR" sz="1600" dirty="0" err="1"/>
              <a:t>arduinonun</a:t>
            </a:r>
            <a:r>
              <a:rPr lang="tr-TR" sz="1600" dirty="0"/>
              <a:t> hangi porta bağlı olduğunu belirledik ve varsayılan şeklinde </a:t>
            </a:r>
            <a:r>
              <a:rPr lang="tr-TR" sz="1600" dirty="0" err="1"/>
              <a:t>arayüzde</a:t>
            </a:r>
            <a:r>
              <a:rPr lang="tr-TR" sz="1600" dirty="0"/>
              <a:t> belirttik.</a:t>
            </a:r>
          </a:p>
          <a:p>
            <a:r>
              <a:rPr lang="tr-TR" sz="1600" dirty="0"/>
              <a:t>77. satırda baud değerlerini belirledik ve ‘9600’ seçeneğini varsayılan şeklinde ayarladık.</a:t>
            </a:r>
          </a:p>
          <a:p>
            <a:endParaRPr lang="tr-TR" sz="1600" dirty="0"/>
          </a:p>
        </p:txBody>
      </p:sp>
      <p:pic>
        <p:nvPicPr>
          <p:cNvPr id="5" name="Resim 4">
            <a:extLst>
              <a:ext uri="{FF2B5EF4-FFF2-40B4-BE49-F238E27FC236}">
                <a16:creationId xmlns:a16="http://schemas.microsoft.com/office/drawing/2014/main" id="{A564870C-132F-4730-A7BD-A84D024C77E4}"/>
              </a:ext>
            </a:extLst>
          </p:cNvPr>
          <p:cNvPicPr>
            <a:picLocks noChangeAspect="1"/>
          </p:cNvPicPr>
          <p:nvPr/>
        </p:nvPicPr>
        <p:blipFill rotWithShape="1">
          <a:blip r:embed="rId2"/>
          <a:srcRect t="11915" b="12199"/>
          <a:stretch/>
        </p:blipFill>
        <p:spPr>
          <a:xfrm>
            <a:off x="0" y="1916349"/>
            <a:ext cx="12192000" cy="4941651"/>
          </a:xfrm>
          <a:prstGeom prst="rect">
            <a:avLst/>
          </a:prstGeom>
        </p:spPr>
      </p:pic>
    </p:spTree>
    <p:extLst>
      <p:ext uri="{BB962C8B-B14F-4D97-AF65-F5344CB8AC3E}">
        <p14:creationId xmlns:p14="http://schemas.microsoft.com/office/powerpoint/2010/main" val="3592289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F2A950F-3AED-4A6B-87A8-248DC9B1DF7C}"/>
              </a:ext>
            </a:extLst>
          </p:cNvPr>
          <p:cNvSpPr>
            <a:spLocks noGrp="1"/>
          </p:cNvSpPr>
          <p:nvPr>
            <p:ph idx="1"/>
          </p:nvPr>
        </p:nvSpPr>
        <p:spPr>
          <a:xfrm>
            <a:off x="919119" y="435428"/>
            <a:ext cx="10353762" cy="4058751"/>
          </a:xfrm>
        </p:spPr>
        <p:txBody>
          <a:bodyPr/>
          <a:lstStyle/>
          <a:p>
            <a:endParaRPr lang="tr-TR" dirty="0"/>
          </a:p>
          <a:p>
            <a:r>
              <a:rPr lang="tr-TR" dirty="0"/>
              <a:t>Gerekli </a:t>
            </a:r>
            <a:r>
              <a:rPr lang="tr-TR" dirty="0" err="1"/>
              <a:t>frontend</a:t>
            </a:r>
            <a:r>
              <a:rPr lang="tr-TR" dirty="0"/>
              <a:t> işlemleri tamamlandıktan sonra 162-162. satırlarda seri iletişim sınıfına erişim sağlayarak seri iletimi başlatıyoruz.</a:t>
            </a:r>
          </a:p>
          <a:p>
            <a:r>
              <a:rPr lang="tr-TR" dirty="0"/>
              <a:t>Seri iletişim başlama işleminden sonra aktif olan butonların tıklandığında dallanacağı fonksiyonları belirledik. Seri iletişim başlamadan bu butonlara basıldığında sistem bize hatayı ‘</a:t>
            </a:r>
            <a:r>
              <a:rPr lang="tr-TR" dirty="0" err="1"/>
              <a:t>messageTextEdit</a:t>
            </a:r>
            <a:r>
              <a:rPr lang="tr-TR" dirty="0"/>
              <a:t>’ üzerinden verecektir. </a:t>
            </a:r>
          </a:p>
        </p:txBody>
      </p:sp>
      <p:pic>
        <p:nvPicPr>
          <p:cNvPr id="5" name="Resim 4">
            <a:extLst>
              <a:ext uri="{FF2B5EF4-FFF2-40B4-BE49-F238E27FC236}">
                <a16:creationId xmlns:a16="http://schemas.microsoft.com/office/drawing/2014/main" id="{F5795364-8437-4E8B-9096-5975027D9744}"/>
              </a:ext>
            </a:extLst>
          </p:cNvPr>
          <p:cNvPicPr>
            <a:picLocks noChangeAspect="1"/>
          </p:cNvPicPr>
          <p:nvPr/>
        </p:nvPicPr>
        <p:blipFill rotWithShape="1">
          <a:blip r:embed="rId2"/>
          <a:srcRect t="52198" b="13334"/>
          <a:stretch/>
        </p:blipFill>
        <p:spPr>
          <a:xfrm>
            <a:off x="0" y="3161490"/>
            <a:ext cx="12192000" cy="2966936"/>
          </a:xfrm>
          <a:prstGeom prst="rect">
            <a:avLst/>
          </a:prstGeom>
        </p:spPr>
      </p:pic>
    </p:spTree>
    <p:extLst>
      <p:ext uri="{BB962C8B-B14F-4D97-AF65-F5344CB8AC3E}">
        <p14:creationId xmlns:p14="http://schemas.microsoft.com/office/powerpoint/2010/main" val="3698842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E86D480-6B88-4735-9004-5CEF8C2D3659}"/>
              </a:ext>
            </a:extLst>
          </p:cNvPr>
          <p:cNvPicPr>
            <a:picLocks noChangeAspect="1"/>
          </p:cNvPicPr>
          <p:nvPr/>
        </p:nvPicPr>
        <p:blipFill rotWithShape="1">
          <a:blip r:embed="rId3"/>
          <a:srcRect t="13900" b="14469"/>
          <a:stretch/>
        </p:blipFill>
        <p:spPr>
          <a:xfrm>
            <a:off x="0" y="1887167"/>
            <a:ext cx="12192000" cy="4970834"/>
          </a:xfrm>
          <a:prstGeom prst="rect">
            <a:avLst/>
          </a:prstGeom>
        </p:spPr>
      </p:pic>
      <p:sp>
        <p:nvSpPr>
          <p:cNvPr id="3" name="İçerik Yer Tutucusu 2">
            <a:extLst>
              <a:ext uri="{FF2B5EF4-FFF2-40B4-BE49-F238E27FC236}">
                <a16:creationId xmlns:a16="http://schemas.microsoft.com/office/drawing/2014/main" id="{E4CDDCEB-8E4C-4CA2-BB58-573E85F76F4C}"/>
              </a:ext>
            </a:extLst>
          </p:cNvPr>
          <p:cNvSpPr>
            <a:spLocks noGrp="1"/>
          </p:cNvSpPr>
          <p:nvPr>
            <p:ph idx="1"/>
          </p:nvPr>
        </p:nvSpPr>
        <p:spPr>
          <a:xfrm>
            <a:off x="913795" y="0"/>
            <a:ext cx="10353762" cy="4058751"/>
          </a:xfrm>
        </p:spPr>
        <p:txBody>
          <a:bodyPr/>
          <a:lstStyle/>
          <a:p>
            <a:r>
              <a:rPr lang="tr-TR" dirty="0"/>
              <a:t>Bağlan butonuna basıldığında program 175. satırdaki ‘</a:t>
            </a:r>
            <a:r>
              <a:rPr lang="tr-TR" dirty="0" err="1"/>
              <a:t>serialConnect</a:t>
            </a:r>
            <a:r>
              <a:rPr lang="tr-TR" dirty="0"/>
              <a:t>’ </a:t>
            </a:r>
            <a:r>
              <a:rPr lang="tr-TR" dirty="0" err="1"/>
              <a:t>fonsiyonunu</a:t>
            </a:r>
            <a:r>
              <a:rPr lang="tr-TR" dirty="0"/>
              <a:t> çalıştıracak ve seçili port ve baud değerleri üzerinden Arduino ile seri iletişim işlemini başlatacak.</a:t>
            </a:r>
          </a:p>
          <a:p>
            <a:r>
              <a:rPr lang="tr-TR" dirty="0"/>
              <a:t>Bağlantıyı kes butonuna basıldığında program 193. satırdaki ‘</a:t>
            </a:r>
            <a:r>
              <a:rPr lang="tr-TR" dirty="0" err="1"/>
              <a:t>serialDisconnect</a:t>
            </a:r>
            <a:r>
              <a:rPr lang="tr-TR" dirty="0"/>
              <a:t>’ fonksiyonunu çalıştıracak ve bağlantı kesilecek. Eğer seri port zaten kapalı ise program bildirim verecektir.</a:t>
            </a:r>
          </a:p>
        </p:txBody>
      </p:sp>
    </p:spTree>
    <p:extLst>
      <p:ext uri="{BB962C8B-B14F-4D97-AF65-F5344CB8AC3E}">
        <p14:creationId xmlns:p14="http://schemas.microsoft.com/office/powerpoint/2010/main" val="570192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8A7FD5-409F-4A44-AC65-0F49DFBBED40}"/>
              </a:ext>
            </a:extLst>
          </p:cNvPr>
          <p:cNvSpPr>
            <a:spLocks noGrp="1"/>
          </p:cNvSpPr>
          <p:nvPr>
            <p:ph type="title"/>
          </p:nvPr>
        </p:nvSpPr>
        <p:spPr/>
        <p:txBody>
          <a:bodyPr/>
          <a:lstStyle/>
          <a:p>
            <a:r>
              <a:rPr lang="tr-TR" dirty="0"/>
              <a:t>İçindekiler	</a:t>
            </a:r>
          </a:p>
        </p:txBody>
      </p:sp>
      <p:sp>
        <p:nvSpPr>
          <p:cNvPr id="3" name="İçerik Yer Tutucusu 2">
            <a:extLst>
              <a:ext uri="{FF2B5EF4-FFF2-40B4-BE49-F238E27FC236}">
                <a16:creationId xmlns:a16="http://schemas.microsoft.com/office/drawing/2014/main" id="{CE9FA171-E9AE-45CD-BEC2-B2A3E20C27EF}"/>
              </a:ext>
            </a:extLst>
          </p:cNvPr>
          <p:cNvSpPr>
            <a:spLocks noGrp="1"/>
          </p:cNvSpPr>
          <p:nvPr>
            <p:ph idx="1"/>
          </p:nvPr>
        </p:nvSpPr>
        <p:spPr/>
        <p:txBody>
          <a:bodyPr/>
          <a:lstStyle/>
          <a:p>
            <a:r>
              <a:rPr lang="tr-TR" dirty="0"/>
              <a:t>1. Özet</a:t>
            </a:r>
          </a:p>
          <a:p>
            <a:r>
              <a:rPr lang="tr-TR" dirty="0"/>
              <a:t>2. Donanım </a:t>
            </a:r>
          </a:p>
          <a:p>
            <a:pPr lvl="1"/>
            <a:r>
              <a:rPr lang="tr-TR" dirty="0"/>
              <a:t>2.1 Kullanılan Malzemeler</a:t>
            </a:r>
          </a:p>
          <a:p>
            <a:pPr lvl="1"/>
            <a:r>
              <a:rPr lang="tr-TR" dirty="0"/>
              <a:t>2.2 Devre Şeması</a:t>
            </a:r>
          </a:p>
          <a:p>
            <a:r>
              <a:rPr lang="tr-TR" dirty="0"/>
              <a:t>3. Yazılım</a:t>
            </a:r>
          </a:p>
          <a:p>
            <a:pPr lvl="1"/>
            <a:r>
              <a:rPr lang="tr-TR" dirty="0"/>
              <a:t>3.1 Devre Yazılımı (Arduino)</a:t>
            </a:r>
          </a:p>
          <a:p>
            <a:pPr lvl="1"/>
            <a:r>
              <a:rPr lang="tr-TR" dirty="0"/>
              <a:t>3.2 Arayüz Yazılımı (Python)</a:t>
            </a:r>
          </a:p>
          <a:p>
            <a:r>
              <a:rPr lang="tr-TR" dirty="0"/>
              <a:t>4. Ekler</a:t>
            </a:r>
          </a:p>
          <a:p>
            <a:pPr lvl="1"/>
            <a:r>
              <a:rPr lang="tr-TR" dirty="0"/>
              <a:t>Arayüz görüntüleri</a:t>
            </a:r>
          </a:p>
          <a:p>
            <a:endParaRPr lang="tr-TR" dirty="0"/>
          </a:p>
        </p:txBody>
      </p:sp>
    </p:spTree>
    <p:extLst>
      <p:ext uri="{BB962C8B-B14F-4D97-AF65-F5344CB8AC3E}">
        <p14:creationId xmlns:p14="http://schemas.microsoft.com/office/powerpoint/2010/main" val="3742260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51B1731-FE38-4BB1-BD30-6D87919ED99C}"/>
              </a:ext>
            </a:extLst>
          </p:cNvPr>
          <p:cNvPicPr>
            <a:picLocks noChangeAspect="1"/>
          </p:cNvPicPr>
          <p:nvPr/>
        </p:nvPicPr>
        <p:blipFill rotWithShape="1">
          <a:blip r:embed="rId2"/>
          <a:srcRect t="32199" r="25638" b="38439"/>
          <a:stretch/>
        </p:blipFill>
        <p:spPr>
          <a:xfrm>
            <a:off x="-91589" y="3579778"/>
            <a:ext cx="12175835" cy="3278222"/>
          </a:xfrm>
          <a:prstGeom prst="rect">
            <a:avLst/>
          </a:prstGeom>
        </p:spPr>
      </p:pic>
      <p:sp>
        <p:nvSpPr>
          <p:cNvPr id="3" name="İçerik Yer Tutucusu 2">
            <a:extLst>
              <a:ext uri="{FF2B5EF4-FFF2-40B4-BE49-F238E27FC236}">
                <a16:creationId xmlns:a16="http://schemas.microsoft.com/office/drawing/2014/main" id="{00713AD5-BD23-4CAC-A5BD-3145C686E78E}"/>
              </a:ext>
            </a:extLst>
          </p:cNvPr>
          <p:cNvSpPr>
            <a:spLocks noGrp="1"/>
          </p:cNvSpPr>
          <p:nvPr>
            <p:ph idx="1"/>
          </p:nvPr>
        </p:nvSpPr>
        <p:spPr>
          <a:xfrm>
            <a:off x="919119" y="69019"/>
            <a:ext cx="10353762" cy="4058751"/>
          </a:xfrm>
        </p:spPr>
        <p:txBody>
          <a:bodyPr/>
          <a:lstStyle/>
          <a:p>
            <a:r>
              <a:rPr lang="tr-TR" dirty="0"/>
              <a:t>Sistem donanımını kontrol et butonuna tıklandığında :</a:t>
            </a:r>
          </a:p>
          <a:p>
            <a:r>
              <a:rPr lang="tr-TR" dirty="0"/>
              <a:t>210. satır ‘</a:t>
            </a:r>
            <a:r>
              <a:rPr lang="tr-TR" dirty="0" err="1"/>
              <a:t>check_system_part</a:t>
            </a:r>
            <a:r>
              <a:rPr lang="tr-TR" dirty="0"/>
              <a:t>’ fonksiyonu çalıştı</a:t>
            </a:r>
          </a:p>
          <a:p>
            <a:r>
              <a:rPr lang="tr-TR" dirty="0"/>
              <a:t>211. satır seri port durumu kontrol edildi </a:t>
            </a:r>
            <a:r>
              <a:rPr lang="tr-TR" dirty="0">
                <a:sym typeface="Wingdings" panose="05000000000000000000" pitchFamily="2" charset="2"/>
              </a:rPr>
              <a:t>seri port açık</a:t>
            </a:r>
          </a:p>
          <a:p>
            <a:r>
              <a:rPr lang="tr-TR" dirty="0">
                <a:sym typeface="Wingdings" panose="05000000000000000000" pitchFamily="2" charset="2"/>
              </a:rPr>
              <a:t>212. satır </a:t>
            </a:r>
            <a:r>
              <a:rPr lang="tr-TR" dirty="0" err="1">
                <a:sym typeface="Wingdings" panose="05000000000000000000" pitchFamily="2" charset="2"/>
              </a:rPr>
              <a:t>arayüzde</a:t>
            </a:r>
            <a:r>
              <a:rPr lang="tr-TR" dirty="0">
                <a:sym typeface="Wingdings" panose="05000000000000000000" pitchFamily="2" charset="2"/>
              </a:rPr>
              <a:t> bildirim göründür</a:t>
            </a:r>
          </a:p>
          <a:p>
            <a:r>
              <a:rPr lang="tr-TR" dirty="0">
                <a:sym typeface="Wingdings" panose="05000000000000000000" pitchFamily="2" charset="2"/>
              </a:rPr>
              <a:t>213. satır </a:t>
            </a:r>
            <a:r>
              <a:rPr lang="tr-TR" dirty="0" err="1">
                <a:sym typeface="Wingdings" panose="05000000000000000000" pitchFamily="2" charset="2"/>
              </a:rPr>
              <a:t>message</a:t>
            </a:r>
            <a:r>
              <a:rPr lang="tr-TR" dirty="0">
                <a:sym typeface="Wingdings" panose="05000000000000000000" pitchFamily="2" charset="2"/>
              </a:rPr>
              <a:t> değişkeni üzerinde seri port ‘4’ mesajını gönderdi.</a:t>
            </a:r>
          </a:p>
          <a:p>
            <a:r>
              <a:rPr lang="tr-TR" dirty="0">
                <a:sym typeface="Wingdings" panose="05000000000000000000" pitchFamily="2" charset="2"/>
              </a:rPr>
              <a:t>214. satır eğer devre parçalarından herhangi bir </a:t>
            </a:r>
            <a:r>
              <a:rPr lang="tr-TR" dirty="0" err="1">
                <a:sym typeface="Wingdings" panose="05000000000000000000" pitchFamily="2" charset="2"/>
              </a:rPr>
              <a:t>serial</a:t>
            </a:r>
            <a:r>
              <a:rPr lang="tr-TR" dirty="0">
                <a:sym typeface="Wingdings" panose="05000000000000000000" pitchFamily="2" charset="2"/>
              </a:rPr>
              <a:t> </a:t>
            </a:r>
            <a:r>
              <a:rPr lang="tr-TR" dirty="0" err="1">
                <a:sym typeface="Wingdings" panose="05000000000000000000" pitchFamily="2" charset="2"/>
              </a:rPr>
              <a:t>write</a:t>
            </a:r>
            <a:r>
              <a:rPr lang="tr-TR" dirty="0">
                <a:sym typeface="Wingdings" panose="05000000000000000000" pitchFamily="2" charset="2"/>
              </a:rPr>
              <a:t> komutu gelmezse sistem hata mesajı verecek.</a:t>
            </a:r>
          </a:p>
          <a:p>
            <a:r>
              <a:rPr lang="tr-TR" dirty="0">
                <a:sym typeface="Wingdings" panose="05000000000000000000" pitchFamily="2" charset="2"/>
              </a:rPr>
              <a:t>215. satır devre parçalarında </a:t>
            </a:r>
            <a:r>
              <a:rPr lang="tr-TR" dirty="0" err="1">
                <a:sym typeface="Wingdings" panose="05000000000000000000" pitchFamily="2" charset="2"/>
              </a:rPr>
              <a:t>serial</a:t>
            </a:r>
            <a:r>
              <a:rPr lang="tr-TR" dirty="0">
                <a:sym typeface="Wingdings" panose="05000000000000000000" pitchFamily="2" charset="2"/>
              </a:rPr>
              <a:t> </a:t>
            </a:r>
            <a:r>
              <a:rPr lang="tr-TR" dirty="0" err="1">
                <a:sym typeface="Wingdings" panose="05000000000000000000" pitchFamily="2" charset="2"/>
              </a:rPr>
              <a:t>write</a:t>
            </a:r>
            <a:r>
              <a:rPr lang="tr-TR" dirty="0">
                <a:sym typeface="Wingdings" panose="05000000000000000000" pitchFamily="2" charset="2"/>
              </a:rPr>
              <a:t> komutu alınırsa sistem bildirim verecek</a:t>
            </a:r>
          </a:p>
          <a:p>
            <a:r>
              <a:rPr lang="tr-TR" dirty="0">
                <a:sym typeface="Wingdings" panose="05000000000000000000" pitchFamily="2" charset="2"/>
              </a:rPr>
              <a:t>216. satır eğer seri port kapalı ise sistem hata mesajı verecek.</a:t>
            </a:r>
            <a:endParaRPr lang="tr-TR" dirty="0"/>
          </a:p>
        </p:txBody>
      </p:sp>
    </p:spTree>
    <p:extLst>
      <p:ext uri="{BB962C8B-B14F-4D97-AF65-F5344CB8AC3E}">
        <p14:creationId xmlns:p14="http://schemas.microsoft.com/office/powerpoint/2010/main" val="3913666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1D29DA3-5E0A-497D-BD1E-80B19B4610A8}"/>
              </a:ext>
            </a:extLst>
          </p:cNvPr>
          <p:cNvPicPr>
            <a:picLocks noChangeAspect="1"/>
          </p:cNvPicPr>
          <p:nvPr/>
        </p:nvPicPr>
        <p:blipFill rotWithShape="1">
          <a:blip r:embed="rId2"/>
          <a:srcRect t="9929" b="12482"/>
          <a:stretch/>
        </p:blipFill>
        <p:spPr>
          <a:xfrm>
            <a:off x="0" y="1536970"/>
            <a:ext cx="12192000" cy="5321030"/>
          </a:xfrm>
          <a:prstGeom prst="rect">
            <a:avLst/>
          </a:prstGeom>
        </p:spPr>
      </p:pic>
      <p:sp>
        <p:nvSpPr>
          <p:cNvPr id="3" name="İçerik Yer Tutucusu 2">
            <a:extLst>
              <a:ext uri="{FF2B5EF4-FFF2-40B4-BE49-F238E27FC236}">
                <a16:creationId xmlns:a16="http://schemas.microsoft.com/office/drawing/2014/main" id="{1374A569-A325-4679-9689-171829343C20}"/>
              </a:ext>
            </a:extLst>
          </p:cNvPr>
          <p:cNvSpPr>
            <a:spLocks noGrp="1"/>
          </p:cNvSpPr>
          <p:nvPr>
            <p:ph idx="1"/>
          </p:nvPr>
        </p:nvSpPr>
        <p:spPr>
          <a:xfrm>
            <a:off x="919119" y="0"/>
            <a:ext cx="10353762" cy="4058751"/>
          </a:xfrm>
        </p:spPr>
        <p:txBody>
          <a:bodyPr>
            <a:normAutofit/>
          </a:bodyPr>
          <a:lstStyle/>
          <a:p>
            <a:r>
              <a:rPr lang="tr-TR" sz="1800" dirty="0" err="1"/>
              <a:t>Arayüzde</a:t>
            </a:r>
            <a:r>
              <a:rPr lang="tr-TR" sz="1800" dirty="0"/>
              <a:t> sıcaklık grafiğine bağlan butonuna tıklandığında 221. satırda belirtilen </a:t>
            </a:r>
            <a:r>
              <a:rPr lang="tr-TR" sz="1800" dirty="0" err="1"/>
              <a:t>connect_temp_graph</a:t>
            </a:r>
            <a:r>
              <a:rPr lang="tr-TR" sz="1800" dirty="0"/>
              <a:t> fonksiyonu çalışacak ve sıcaklık grafiği oluşturulacak.</a:t>
            </a:r>
          </a:p>
          <a:p>
            <a:r>
              <a:rPr lang="tr-TR" sz="1800" dirty="0"/>
              <a:t>Burada önemli olan kısım ise seri porttan verilerin stabil bir şekilde okunabilmesi için sadece bir verinin anlık alınması gerekiyor. Bu sebepten ötürü her bir fonksiyonda sadece bir verinin grafiği oluşturuluyor.</a:t>
            </a:r>
          </a:p>
        </p:txBody>
      </p:sp>
    </p:spTree>
    <p:extLst>
      <p:ext uri="{BB962C8B-B14F-4D97-AF65-F5344CB8AC3E}">
        <p14:creationId xmlns:p14="http://schemas.microsoft.com/office/powerpoint/2010/main" val="3192119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64938F7-DF51-48AD-80E5-AAA12A96EAB8}"/>
              </a:ext>
            </a:extLst>
          </p:cNvPr>
          <p:cNvPicPr>
            <a:picLocks noChangeAspect="1"/>
          </p:cNvPicPr>
          <p:nvPr/>
        </p:nvPicPr>
        <p:blipFill rotWithShape="1">
          <a:blip r:embed="rId2"/>
          <a:srcRect t="10638" b="12057"/>
          <a:stretch/>
        </p:blipFill>
        <p:spPr>
          <a:xfrm>
            <a:off x="0" y="1556425"/>
            <a:ext cx="12192000" cy="5301575"/>
          </a:xfrm>
          <a:prstGeom prst="rect">
            <a:avLst/>
          </a:prstGeom>
        </p:spPr>
      </p:pic>
      <p:sp>
        <p:nvSpPr>
          <p:cNvPr id="3" name="İçerik Yer Tutucusu 2">
            <a:extLst>
              <a:ext uri="{FF2B5EF4-FFF2-40B4-BE49-F238E27FC236}">
                <a16:creationId xmlns:a16="http://schemas.microsoft.com/office/drawing/2014/main" id="{D6F79031-AE6F-44E8-80BC-F24C1B2A95C5}"/>
              </a:ext>
            </a:extLst>
          </p:cNvPr>
          <p:cNvSpPr>
            <a:spLocks noGrp="1"/>
          </p:cNvSpPr>
          <p:nvPr>
            <p:ph idx="1"/>
          </p:nvPr>
        </p:nvSpPr>
        <p:spPr>
          <a:xfrm>
            <a:off x="919119" y="0"/>
            <a:ext cx="10353762" cy="4058751"/>
          </a:xfrm>
        </p:spPr>
        <p:txBody>
          <a:bodyPr/>
          <a:lstStyle/>
          <a:p>
            <a:r>
              <a:rPr lang="tr-TR" sz="1800" dirty="0" err="1"/>
              <a:t>Arayüzde</a:t>
            </a:r>
            <a:r>
              <a:rPr lang="tr-TR" sz="1800" dirty="0"/>
              <a:t> nem grafiğine bağlan butonuna tıklandığında 262. satırda belirtilen </a:t>
            </a:r>
            <a:r>
              <a:rPr lang="tr-TR" sz="1800" dirty="0" err="1"/>
              <a:t>nemgrafikbaglan</a:t>
            </a:r>
            <a:r>
              <a:rPr lang="tr-TR" sz="1800" dirty="0"/>
              <a:t> fonksiyonu çalışacak ve sıcaklık grafiği oluşturulacak.</a:t>
            </a:r>
          </a:p>
          <a:p>
            <a:r>
              <a:rPr lang="tr-TR" sz="1800" dirty="0"/>
              <a:t>Burada da bir önceki grafikte olduğu üzere önemli olan kısım ise seri porttan verilerin stabil bir şekilde okunabilmesi için sadece bir verinin anlık alınması gerekiyor. Bu sebepten ötürü her bir fonksiyonda sadece bir verinin grafiği oluşturuluyor.</a:t>
            </a:r>
          </a:p>
          <a:p>
            <a:endParaRPr lang="tr-TR" dirty="0"/>
          </a:p>
        </p:txBody>
      </p:sp>
    </p:spTree>
    <p:extLst>
      <p:ext uri="{BB962C8B-B14F-4D97-AF65-F5344CB8AC3E}">
        <p14:creationId xmlns:p14="http://schemas.microsoft.com/office/powerpoint/2010/main" val="1520872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ACE51BF-F327-4019-9D1C-83FB186999C1}"/>
              </a:ext>
            </a:extLst>
          </p:cNvPr>
          <p:cNvPicPr>
            <a:picLocks noChangeAspect="1"/>
          </p:cNvPicPr>
          <p:nvPr/>
        </p:nvPicPr>
        <p:blipFill rotWithShape="1">
          <a:blip r:embed="rId3"/>
          <a:srcRect l="7539" t="13617" b="16737"/>
          <a:stretch/>
        </p:blipFill>
        <p:spPr>
          <a:xfrm>
            <a:off x="-5324" y="788867"/>
            <a:ext cx="11272881" cy="5972783"/>
          </a:xfrm>
          <a:prstGeom prst="rect">
            <a:avLst/>
          </a:prstGeom>
        </p:spPr>
      </p:pic>
      <p:sp>
        <p:nvSpPr>
          <p:cNvPr id="2" name="Başlık 1">
            <a:extLst>
              <a:ext uri="{FF2B5EF4-FFF2-40B4-BE49-F238E27FC236}">
                <a16:creationId xmlns:a16="http://schemas.microsoft.com/office/drawing/2014/main" id="{B3F8512C-EA69-4189-AD37-DED9C187BBB1}"/>
              </a:ext>
            </a:extLst>
          </p:cNvPr>
          <p:cNvSpPr>
            <a:spLocks noGrp="1"/>
          </p:cNvSpPr>
          <p:nvPr>
            <p:ph type="title"/>
          </p:nvPr>
        </p:nvSpPr>
        <p:spPr>
          <a:xfrm>
            <a:off x="715832" y="-120215"/>
            <a:ext cx="10353762" cy="970450"/>
          </a:xfrm>
        </p:spPr>
        <p:txBody>
          <a:bodyPr/>
          <a:lstStyle/>
          <a:p>
            <a:r>
              <a:rPr lang="tr-TR" dirty="0"/>
              <a:t>4. Ekler – Arayüz Görüntüleri</a:t>
            </a:r>
          </a:p>
        </p:txBody>
      </p:sp>
      <p:sp>
        <p:nvSpPr>
          <p:cNvPr id="8" name="Metin kutusu 7">
            <a:extLst>
              <a:ext uri="{FF2B5EF4-FFF2-40B4-BE49-F238E27FC236}">
                <a16:creationId xmlns:a16="http://schemas.microsoft.com/office/drawing/2014/main" id="{6C4965AC-4E90-4B1B-8F88-D0463338734A}"/>
              </a:ext>
            </a:extLst>
          </p:cNvPr>
          <p:cNvSpPr txBox="1"/>
          <p:nvPr/>
        </p:nvSpPr>
        <p:spPr>
          <a:xfrm>
            <a:off x="7584332" y="2281692"/>
            <a:ext cx="4387174" cy="338554"/>
          </a:xfrm>
          <a:prstGeom prst="rect">
            <a:avLst/>
          </a:prstGeom>
          <a:noFill/>
        </p:spPr>
        <p:txBody>
          <a:bodyPr wrap="square" rtlCol="0">
            <a:spAutoFit/>
          </a:bodyPr>
          <a:lstStyle/>
          <a:p>
            <a:r>
              <a:rPr lang="tr-TR" sz="1600" dirty="0"/>
              <a:t>Bağlı olduğumuz port varsayılan olarak belirtildi</a:t>
            </a:r>
          </a:p>
        </p:txBody>
      </p:sp>
      <p:cxnSp>
        <p:nvCxnSpPr>
          <p:cNvPr id="14" name="Düz Ok Bağlayıcısı 13">
            <a:extLst>
              <a:ext uri="{FF2B5EF4-FFF2-40B4-BE49-F238E27FC236}">
                <a16:creationId xmlns:a16="http://schemas.microsoft.com/office/drawing/2014/main" id="{3E249308-1846-4C71-9405-5C0A3F487604}"/>
              </a:ext>
            </a:extLst>
          </p:cNvPr>
          <p:cNvCxnSpPr>
            <a:cxnSpLocks/>
            <a:stCxn id="8" idx="1"/>
          </p:cNvCxnSpPr>
          <p:nvPr/>
        </p:nvCxnSpPr>
        <p:spPr>
          <a:xfrm flipH="1">
            <a:off x="6325388" y="2450969"/>
            <a:ext cx="1258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Metin kutusu 19">
            <a:extLst>
              <a:ext uri="{FF2B5EF4-FFF2-40B4-BE49-F238E27FC236}">
                <a16:creationId xmlns:a16="http://schemas.microsoft.com/office/drawing/2014/main" id="{D1D7E27D-7898-430B-AE1C-487DA7306547}"/>
              </a:ext>
            </a:extLst>
          </p:cNvPr>
          <p:cNvSpPr txBox="1"/>
          <p:nvPr/>
        </p:nvSpPr>
        <p:spPr>
          <a:xfrm>
            <a:off x="7584332" y="2535607"/>
            <a:ext cx="4387174" cy="338554"/>
          </a:xfrm>
          <a:prstGeom prst="rect">
            <a:avLst/>
          </a:prstGeom>
          <a:noFill/>
        </p:spPr>
        <p:txBody>
          <a:bodyPr wrap="square" rtlCol="0">
            <a:spAutoFit/>
          </a:bodyPr>
          <a:lstStyle/>
          <a:p>
            <a:r>
              <a:rPr lang="tr-TR" sz="1600" dirty="0"/>
              <a:t>Baud değeri varsayılan 9600 şeklinde belirtildi</a:t>
            </a:r>
          </a:p>
        </p:txBody>
      </p:sp>
      <p:cxnSp>
        <p:nvCxnSpPr>
          <p:cNvPr id="21" name="Düz Ok Bağlayıcısı 20">
            <a:extLst>
              <a:ext uri="{FF2B5EF4-FFF2-40B4-BE49-F238E27FC236}">
                <a16:creationId xmlns:a16="http://schemas.microsoft.com/office/drawing/2014/main" id="{5AD22301-13FB-4310-B533-462F29BF9AAD}"/>
              </a:ext>
            </a:extLst>
          </p:cNvPr>
          <p:cNvCxnSpPr>
            <a:cxnSpLocks/>
            <a:stCxn id="20" idx="1"/>
          </p:cNvCxnSpPr>
          <p:nvPr/>
        </p:nvCxnSpPr>
        <p:spPr>
          <a:xfrm flipH="1">
            <a:off x="6325388" y="2704884"/>
            <a:ext cx="1258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Metin kutusu 21">
            <a:extLst>
              <a:ext uri="{FF2B5EF4-FFF2-40B4-BE49-F238E27FC236}">
                <a16:creationId xmlns:a16="http://schemas.microsoft.com/office/drawing/2014/main" id="{925E5BE2-57C5-44D1-8DC4-FDCE8B269EA4}"/>
              </a:ext>
            </a:extLst>
          </p:cNvPr>
          <p:cNvSpPr txBox="1"/>
          <p:nvPr/>
        </p:nvSpPr>
        <p:spPr>
          <a:xfrm>
            <a:off x="7584332" y="2800467"/>
            <a:ext cx="4387174" cy="338554"/>
          </a:xfrm>
          <a:prstGeom prst="rect">
            <a:avLst/>
          </a:prstGeom>
          <a:noFill/>
        </p:spPr>
        <p:txBody>
          <a:bodyPr wrap="square" rtlCol="0">
            <a:spAutoFit/>
          </a:bodyPr>
          <a:lstStyle/>
          <a:p>
            <a:r>
              <a:rPr lang="tr-TR" sz="1600" dirty="0"/>
              <a:t>Bağlan Butonu</a:t>
            </a:r>
          </a:p>
        </p:txBody>
      </p:sp>
      <p:cxnSp>
        <p:nvCxnSpPr>
          <p:cNvPr id="23" name="Düz Ok Bağlayıcısı 22">
            <a:extLst>
              <a:ext uri="{FF2B5EF4-FFF2-40B4-BE49-F238E27FC236}">
                <a16:creationId xmlns:a16="http://schemas.microsoft.com/office/drawing/2014/main" id="{920AF6B8-3379-4E93-B43B-C2A85876A028}"/>
              </a:ext>
            </a:extLst>
          </p:cNvPr>
          <p:cNvCxnSpPr>
            <a:cxnSpLocks/>
            <a:stCxn id="22" idx="1"/>
          </p:cNvCxnSpPr>
          <p:nvPr/>
        </p:nvCxnSpPr>
        <p:spPr>
          <a:xfrm flipH="1">
            <a:off x="6325388" y="2969744"/>
            <a:ext cx="1258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Metin kutusu 23">
            <a:extLst>
              <a:ext uri="{FF2B5EF4-FFF2-40B4-BE49-F238E27FC236}">
                <a16:creationId xmlns:a16="http://schemas.microsoft.com/office/drawing/2014/main" id="{F7CCAA2B-653D-43B3-8DE8-A4FE9A423963}"/>
              </a:ext>
            </a:extLst>
          </p:cNvPr>
          <p:cNvSpPr txBox="1"/>
          <p:nvPr/>
        </p:nvSpPr>
        <p:spPr>
          <a:xfrm>
            <a:off x="7584332" y="3065328"/>
            <a:ext cx="4387174" cy="338554"/>
          </a:xfrm>
          <a:prstGeom prst="rect">
            <a:avLst/>
          </a:prstGeom>
          <a:noFill/>
        </p:spPr>
        <p:txBody>
          <a:bodyPr wrap="square" rtlCol="0">
            <a:spAutoFit/>
          </a:bodyPr>
          <a:lstStyle/>
          <a:p>
            <a:r>
              <a:rPr lang="tr-TR" sz="1600" dirty="0"/>
              <a:t>Bağlantıyı kes butonu</a:t>
            </a:r>
          </a:p>
        </p:txBody>
      </p:sp>
      <p:cxnSp>
        <p:nvCxnSpPr>
          <p:cNvPr id="25" name="Düz Ok Bağlayıcısı 24">
            <a:extLst>
              <a:ext uri="{FF2B5EF4-FFF2-40B4-BE49-F238E27FC236}">
                <a16:creationId xmlns:a16="http://schemas.microsoft.com/office/drawing/2014/main" id="{5B87C846-7B74-4E7B-A555-62EA1B52989D}"/>
              </a:ext>
            </a:extLst>
          </p:cNvPr>
          <p:cNvCxnSpPr>
            <a:cxnSpLocks/>
          </p:cNvCxnSpPr>
          <p:nvPr/>
        </p:nvCxnSpPr>
        <p:spPr>
          <a:xfrm flipH="1">
            <a:off x="6325388" y="3225538"/>
            <a:ext cx="1258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Metin kutusu 25">
            <a:extLst>
              <a:ext uri="{FF2B5EF4-FFF2-40B4-BE49-F238E27FC236}">
                <a16:creationId xmlns:a16="http://schemas.microsoft.com/office/drawing/2014/main" id="{29308531-ADB9-4FA6-95B7-0CB3D38E9294}"/>
              </a:ext>
            </a:extLst>
          </p:cNvPr>
          <p:cNvSpPr txBox="1"/>
          <p:nvPr/>
        </p:nvSpPr>
        <p:spPr>
          <a:xfrm>
            <a:off x="7651891" y="3312055"/>
            <a:ext cx="4387174" cy="338554"/>
          </a:xfrm>
          <a:prstGeom prst="rect">
            <a:avLst/>
          </a:prstGeom>
          <a:noFill/>
        </p:spPr>
        <p:txBody>
          <a:bodyPr wrap="square" rtlCol="0">
            <a:spAutoFit/>
          </a:bodyPr>
          <a:lstStyle/>
          <a:p>
            <a:r>
              <a:rPr lang="tr-TR" sz="1600" dirty="0"/>
              <a:t>Bağlantı bildirimleri burada belirtilecek</a:t>
            </a:r>
          </a:p>
        </p:txBody>
      </p:sp>
      <p:cxnSp>
        <p:nvCxnSpPr>
          <p:cNvPr id="27" name="Düz Ok Bağlayıcısı 26">
            <a:extLst>
              <a:ext uri="{FF2B5EF4-FFF2-40B4-BE49-F238E27FC236}">
                <a16:creationId xmlns:a16="http://schemas.microsoft.com/office/drawing/2014/main" id="{864009CF-58A2-4ACB-9AF3-00A761852007}"/>
              </a:ext>
            </a:extLst>
          </p:cNvPr>
          <p:cNvCxnSpPr>
            <a:cxnSpLocks/>
            <a:stCxn id="26" idx="1"/>
          </p:cNvCxnSpPr>
          <p:nvPr/>
        </p:nvCxnSpPr>
        <p:spPr>
          <a:xfrm flipH="1" flipV="1">
            <a:off x="5175315" y="3454120"/>
            <a:ext cx="2476576" cy="27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Sağ Ayraç 29">
            <a:extLst>
              <a:ext uri="{FF2B5EF4-FFF2-40B4-BE49-F238E27FC236}">
                <a16:creationId xmlns:a16="http://schemas.microsoft.com/office/drawing/2014/main" id="{C282C61C-766C-47B6-B7A7-399997A79609}"/>
              </a:ext>
            </a:extLst>
          </p:cNvPr>
          <p:cNvSpPr/>
          <p:nvPr/>
        </p:nvSpPr>
        <p:spPr>
          <a:xfrm>
            <a:off x="6429080" y="3595049"/>
            <a:ext cx="358219" cy="108064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tr-TR"/>
          </a:p>
        </p:txBody>
      </p:sp>
      <p:sp>
        <p:nvSpPr>
          <p:cNvPr id="31" name="Metin kutusu 30">
            <a:extLst>
              <a:ext uri="{FF2B5EF4-FFF2-40B4-BE49-F238E27FC236}">
                <a16:creationId xmlns:a16="http://schemas.microsoft.com/office/drawing/2014/main" id="{D819123E-18DF-4CFA-A0DB-5FC498930ED1}"/>
              </a:ext>
            </a:extLst>
          </p:cNvPr>
          <p:cNvSpPr txBox="1"/>
          <p:nvPr/>
        </p:nvSpPr>
        <p:spPr>
          <a:xfrm>
            <a:off x="7651890" y="3924796"/>
            <a:ext cx="4540109" cy="338554"/>
          </a:xfrm>
          <a:prstGeom prst="rect">
            <a:avLst/>
          </a:prstGeom>
          <a:noFill/>
        </p:spPr>
        <p:txBody>
          <a:bodyPr wrap="square" rtlCol="0">
            <a:spAutoFit/>
          </a:bodyPr>
          <a:lstStyle/>
          <a:p>
            <a:r>
              <a:rPr lang="tr-TR" sz="1600" dirty="0"/>
              <a:t>Sistem fonksiyonlarının bağlı olduğu buton grubu</a:t>
            </a:r>
          </a:p>
        </p:txBody>
      </p:sp>
      <p:cxnSp>
        <p:nvCxnSpPr>
          <p:cNvPr id="32" name="Düz Ok Bağlayıcısı 31">
            <a:extLst>
              <a:ext uri="{FF2B5EF4-FFF2-40B4-BE49-F238E27FC236}">
                <a16:creationId xmlns:a16="http://schemas.microsoft.com/office/drawing/2014/main" id="{E9616CEC-0134-42F3-AE1E-4A60301FE547}"/>
              </a:ext>
            </a:extLst>
          </p:cNvPr>
          <p:cNvCxnSpPr>
            <a:cxnSpLocks/>
            <a:stCxn id="31" idx="1"/>
          </p:cNvCxnSpPr>
          <p:nvPr/>
        </p:nvCxnSpPr>
        <p:spPr>
          <a:xfrm flipH="1">
            <a:off x="6833842" y="4094073"/>
            <a:ext cx="818048" cy="18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Metin kutusu 34">
            <a:extLst>
              <a:ext uri="{FF2B5EF4-FFF2-40B4-BE49-F238E27FC236}">
                <a16:creationId xmlns:a16="http://schemas.microsoft.com/office/drawing/2014/main" id="{020E0299-717A-4E97-91E5-C3E96E35D25B}"/>
              </a:ext>
            </a:extLst>
          </p:cNvPr>
          <p:cNvSpPr txBox="1"/>
          <p:nvPr/>
        </p:nvSpPr>
        <p:spPr>
          <a:xfrm>
            <a:off x="7584332" y="5565411"/>
            <a:ext cx="4387174" cy="338554"/>
          </a:xfrm>
          <a:prstGeom prst="rect">
            <a:avLst/>
          </a:prstGeom>
          <a:noFill/>
        </p:spPr>
        <p:txBody>
          <a:bodyPr wrap="square" rtlCol="0">
            <a:spAutoFit/>
          </a:bodyPr>
          <a:lstStyle/>
          <a:p>
            <a:r>
              <a:rPr lang="tr-TR" sz="1600" dirty="0"/>
              <a:t>Port ve hata mesajları burada belirtilecek</a:t>
            </a:r>
          </a:p>
        </p:txBody>
      </p:sp>
      <p:cxnSp>
        <p:nvCxnSpPr>
          <p:cNvPr id="36" name="Düz Ok Bağlayıcısı 35">
            <a:extLst>
              <a:ext uri="{FF2B5EF4-FFF2-40B4-BE49-F238E27FC236}">
                <a16:creationId xmlns:a16="http://schemas.microsoft.com/office/drawing/2014/main" id="{C61BC565-D24E-4103-B3BD-49608CC4B6C0}"/>
              </a:ext>
            </a:extLst>
          </p:cNvPr>
          <p:cNvCxnSpPr>
            <a:cxnSpLocks/>
            <a:stCxn id="35" idx="1"/>
          </p:cNvCxnSpPr>
          <p:nvPr/>
        </p:nvCxnSpPr>
        <p:spPr>
          <a:xfrm flipH="1">
            <a:off x="6325388" y="5734688"/>
            <a:ext cx="1258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936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8C229C-4558-4DE8-BBF5-BCDA2CEFE2F1}"/>
              </a:ext>
            </a:extLst>
          </p:cNvPr>
          <p:cNvSpPr>
            <a:spLocks noGrp="1"/>
          </p:cNvSpPr>
          <p:nvPr>
            <p:ph type="title"/>
          </p:nvPr>
        </p:nvSpPr>
        <p:spPr>
          <a:xfrm>
            <a:off x="919119" y="391422"/>
            <a:ext cx="10353762" cy="970450"/>
          </a:xfrm>
        </p:spPr>
        <p:txBody>
          <a:bodyPr>
            <a:normAutofit/>
          </a:bodyPr>
          <a:lstStyle/>
          <a:p>
            <a:r>
              <a:rPr lang="tr-TR" sz="2200" dirty="0"/>
              <a:t>Veri tabanı , grafik ve komut satırı üzerinden alınan sıcaklık verisinin karşılaştırılması</a:t>
            </a:r>
          </a:p>
        </p:txBody>
      </p:sp>
      <p:pic>
        <p:nvPicPr>
          <p:cNvPr id="5" name="Resim 4">
            <a:extLst>
              <a:ext uri="{FF2B5EF4-FFF2-40B4-BE49-F238E27FC236}">
                <a16:creationId xmlns:a16="http://schemas.microsoft.com/office/drawing/2014/main" id="{342DC77B-5EC1-45FF-813C-7C432BBD9A11}"/>
              </a:ext>
            </a:extLst>
          </p:cNvPr>
          <p:cNvPicPr>
            <a:picLocks noChangeAspect="1"/>
          </p:cNvPicPr>
          <p:nvPr/>
        </p:nvPicPr>
        <p:blipFill rotWithShape="1">
          <a:blip r:embed="rId3"/>
          <a:srcRect t="11348" b="8511"/>
          <a:stretch/>
        </p:blipFill>
        <p:spPr>
          <a:xfrm>
            <a:off x="0" y="1361872"/>
            <a:ext cx="12192000" cy="5496128"/>
          </a:xfrm>
          <a:prstGeom prst="rect">
            <a:avLst/>
          </a:prstGeom>
        </p:spPr>
      </p:pic>
    </p:spTree>
    <p:extLst>
      <p:ext uri="{BB962C8B-B14F-4D97-AF65-F5344CB8AC3E}">
        <p14:creationId xmlns:p14="http://schemas.microsoft.com/office/powerpoint/2010/main" val="1593177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D72569-43B1-44EA-B65E-E950E0C19A50}"/>
              </a:ext>
            </a:extLst>
          </p:cNvPr>
          <p:cNvSpPr>
            <a:spLocks noGrp="1"/>
          </p:cNvSpPr>
          <p:nvPr>
            <p:ph type="title"/>
          </p:nvPr>
        </p:nvSpPr>
        <p:spPr>
          <a:xfrm>
            <a:off x="919119" y="278859"/>
            <a:ext cx="10353762" cy="970450"/>
          </a:xfrm>
        </p:spPr>
        <p:txBody>
          <a:bodyPr>
            <a:normAutofit/>
          </a:bodyPr>
          <a:lstStyle/>
          <a:p>
            <a:r>
              <a:rPr lang="tr-TR" sz="2200" dirty="0"/>
              <a:t>Veri tabanı , grafik ve komut satırı üzerinden alınan nem verisinin karşılaştırılması</a:t>
            </a:r>
          </a:p>
        </p:txBody>
      </p:sp>
      <p:pic>
        <p:nvPicPr>
          <p:cNvPr id="7" name="Resim 6">
            <a:extLst>
              <a:ext uri="{FF2B5EF4-FFF2-40B4-BE49-F238E27FC236}">
                <a16:creationId xmlns:a16="http://schemas.microsoft.com/office/drawing/2014/main" id="{28CAE6CE-2A59-4839-B4C7-3F45205F4F72}"/>
              </a:ext>
            </a:extLst>
          </p:cNvPr>
          <p:cNvPicPr>
            <a:picLocks noChangeAspect="1"/>
          </p:cNvPicPr>
          <p:nvPr/>
        </p:nvPicPr>
        <p:blipFill rotWithShape="1">
          <a:blip r:embed="rId3"/>
          <a:srcRect t="10212" b="12198"/>
          <a:stretch/>
        </p:blipFill>
        <p:spPr>
          <a:xfrm>
            <a:off x="0" y="1536969"/>
            <a:ext cx="12192000" cy="5321031"/>
          </a:xfrm>
          <a:prstGeom prst="rect">
            <a:avLst/>
          </a:prstGeom>
        </p:spPr>
      </p:pic>
    </p:spTree>
    <p:extLst>
      <p:ext uri="{BB962C8B-B14F-4D97-AF65-F5344CB8AC3E}">
        <p14:creationId xmlns:p14="http://schemas.microsoft.com/office/powerpoint/2010/main" val="1968706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2876B8-B051-412B-B4D0-F1AAF40C9B2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D0DF12E7-5F37-4AD5-B457-4A179D221F80}"/>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3165342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517A2F-7C14-4655-B3C5-2A0DCD10F183}"/>
              </a:ext>
            </a:extLst>
          </p:cNvPr>
          <p:cNvSpPr>
            <a:spLocks noGrp="1"/>
          </p:cNvSpPr>
          <p:nvPr>
            <p:ph type="title"/>
          </p:nvPr>
        </p:nvSpPr>
        <p:spPr/>
        <p:txBody>
          <a:bodyPr/>
          <a:lstStyle/>
          <a:p>
            <a:r>
              <a:rPr lang="tr-TR" dirty="0"/>
              <a:t>1.Özet</a:t>
            </a:r>
          </a:p>
        </p:txBody>
      </p:sp>
      <p:sp>
        <p:nvSpPr>
          <p:cNvPr id="3" name="İçerik Yer Tutucusu 2">
            <a:extLst>
              <a:ext uri="{FF2B5EF4-FFF2-40B4-BE49-F238E27FC236}">
                <a16:creationId xmlns:a16="http://schemas.microsoft.com/office/drawing/2014/main" id="{9AE04EC4-9A1B-45D0-B002-E4E8AF462F7B}"/>
              </a:ext>
            </a:extLst>
          </p:cNvPr>
          <p:cNvSpPr>
            <a:spLocks noGrp="1"/>
          </p:cNvSpPr>
          <p:nvPr>
            <p:ph idx="1"/>
          </p:nvPr>
        </p:nvSpPr>
        <p:spPr/>
        <p:txBody>
          <a:bodyPr/>
          <a:lstStyle/>
          <a:p>
            <a:r>
              <a:rPr lang="tr-TR" dirty="0"/>
              <a:t>Arduino kolay kullanılabilir ve esnek bir yazılım/donanım mimarisine sahip, açık kaynak (</a:t>
            </a:r>
            <a:r>
              <a:rPr lang="tr-TR" dirty="0" err="1"/>
              <a:t>open</a:t>
            </a:r>
            <a:r>
              <a:rPr lang="tr-TR" dirty="0"/>
              <a:t> </a:t>
            </a:r>
            <a:r>
              <a:rPr lang="tr-TR" dirty="0" err="1"/>
              <a:t>source</a:t>
            </a:r>
            <a:r>
              <a:rPr lang="tr-TR" dirty="0"/>
              <a:t>) ailesine mensup bir elektronik geliştirme kartıdır. Arduino tek başına çalışan interaktif nesneler geliştirmek için kullanılabileceği gibi bilgisayar üzerinde çalışan yazılımlara da bağlanabilir.</a:t>
            </a:r>
          </a:p>
          <a:p>
            <a:endParaRPr lang="tr-TR" dirty="0"/>
          </a:p>
          <a:p>
            <a:r>
              <a:rPr lang="tr-TR" dirty="0"/>
              <a:t>Geliştirilen proje genel olarak </a:t>
            </a:r>
            <a:r>
              <a:rPr lang="tr-TR" dirty="0" err="1"/>
              <a:t>sensör</a:t>
            </a:r>
            <a:r>
              <a:rPr lang="tr-TR" dirty="0"/>
              <a:t> aracılığı ile anlık olarak ortamın sıcaklık ve nem değerlerini alan ve seri haberleşme protokolleri aracılığı ile hazırlanmış </a:t>
            </a:r>
            <a:r>
              <a:rPr lang="tr-TR" dirty="0" err="1"/>
              <a:t>arayüze</a:t>
            </a:r>
            <a:r>
              <a:rPr lang="tr-TR" dirty="0"/>
              <a:t> göndererek anlık sıcaklık ve nem grafiklerinin gösterilmesini sağlayan devre ve yazılım bileşenleri olarak tanımlanabilir.</a:t>
            </a:r>
          </a:p>
        </p:txBody>
      </p:sp>
    </p:spTree>
    <p:extLst>
      <p:ext uri="{BB962C8B-B14F-4D97-AF65-F5344CB8AC3E}">
        <p14:creationId xmlns:p14="http://schemas.microsoft.com/office/powerpoint/2010/main" val="3150226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0633EE-8835-4592-9AF3-99B903259E3A}"/>
              </a:ext>
            </a:extLst>
          </p:cNvPr>
          <p:cNvSpPr>
            <a:spLocks noGrp="1"/>
          </p:cNvSpPr>
          <p:nvPr>
            <p:ph type="title"/>
          </p:nvPr>
        </p:nvSpPr>
        <p:spPr/>
        <p:txBody>
          <a:bodyPr/>
          <a:lstStyle/>
          <a:p>
            <a:r>
              <a:rPr lang="tr-TR" dirty="0"/>
              <a:t>2. Donanım</a:t>
            </a:r>
          </a:p>
        </p:txBody>
      </p:sp>
      <p:sp>
        <p:nvSpPr>
          <p:cNvPr id="3" name="İçerik Yer Tutucusu 2">
            <a:extLst>
              <a:ext uri="{FF2B5EF4-FFF2-40B4-BE49-F238E27FC236}">
                <a16:creationId xmlns:a16="http://schemas.microsoft.com/office/drawing/2014/main" id="{9FC0B705-6708-4212-ACA6-D463E61A168E}"/>
              </a:ext>
            </a:extLst>
          </p:cNvPr>
          <p:cNvSpPr>
            <a:spLocks noGrp="1"/>
          </p:cNvSpPr>
          <p:nvPr>
            <p:ph idx="1"/>
          </p:nvPr>
        </p:nvSpPr>
        <p:spPr/>
        <p:txBody>
          <a:bodyPr>
            <a:normAutofit/>
          </a:bodyPr>
          <a:lstStyle/>
          <a:p>
            <a:r>
              <a:rPr lang="tr-TR" sz="1400" dirty="0"/>
              <a:t>Kullanılan Malzemeler:</a:t>
            </a:r>
          </a:p>
          <a:p>
            <a:pPr lvl="1"/>
            <a:r>
              <a:rPr lang="tr-TR" sz="1400" dirty="0"/>
              <a:t>Arduino </a:t>
            </a:r>
            <a:r>
              <a:rPr lang="tr-TR" sz="1400" dirty="0" err="1"/>
              <a:t>Uno</a:t>
            </a:r>
            <a:r>
              <a:rPr lang="tr-TR" sz="1400" dirty="0"/>
              <a:t> R3 SMD CH340</a:t>
            </a:r>
          </a:p>
          <a:p>
            <a:pPr lvl="1"/>
            <a:r>
              <a:rPr lang="tr-TR" sz="1400" dirty="0"/>
              <a:t>DHT11 Sıcaklık Ve Nem Sensörü</a:t>
            </a:r>
          </a:p>
          <a:p>
            <a:pPr lvl="1"/>
            <a:r>
              <a:rPr lang="tr-TR" sz="1400" dirty="0"/>
              <a:t>2x 5mm Kırmızı </a:t>
            </a:r>
            <a:r>
              <a:rPr lang="tr-TR" sz="1400" dirty="0" err="1"/>
              <a:t>Led</a:t>
            </a:r>
            <a:endParaRPr lang="tr-TR" sz="1400" dirty="0"/>
          </a:p>
          <a:p>
            <a:pPr lvl="1"/>
            <a:r>
              <a:rPr lang="tr-TR" sz="1400" dirty="0"/>
              <a:t>5mm Sarı </a:t>
            </a:r>
            <a:r>
              <a:rPr lang="tr-TR" sz="1400" dirty="0" err="1"/>
              <a:t>Led</a:t>
            </a:r>
            <a:endParaRPr lang="tr-TR" sz="1400" dirty="0"/>
          </a:p>
          <a:p>
            <a:pPr lvl="1"/>
            <a:r>
              <a:rPr lang="tr-TR" sz="1400" dirty="0"/>
              <a:t>2x 5mm Mavi </a:t>
            </a:r>
            <a:r>
              <a:rPr lang="tr-TR" sz="1400" dirty="0" err="1"/>
              <a:t>Led</a:t>
            </a:r>
            <a:endParaRPr lang="tr-TR" sz="1400" dirty="0"/>
          </a:p>
          <a:p>
            <a:pPr lvl="1"/>
            <a:r>
              <a:rPr lang="tr-TR" sz="1400" dirty="0"/>
              <a:t>2x 5mm Yeşil </a:t>
            </a:r>
            <a:r>
              <a:rPr lang="tr-TR" sz="1400" dirty="0" err="1"/>
              <a:t>Led</a:t>
            </a:r>
            <a:endParaRPr lang="tr-TR" sz="1400" dirty="0"/>
          </a:p>
          <a:p>
            <a:pPr lvl="1"/>
            <a:r>
              <a:rPr lang="tr-TR" sz="1400" dirty="0" err="1"/>
              <a:t>Buzzer</a:t>
            </a:r>
            <a:endParaRPr lang="tr-TR" sz="1400" dirty="0"/>
          </a:p>
          <a:p>
            <a:pPr lvl="1"/>
            <a:r>
              <a:rPr lang="tr-TR" sz="1400" dirty="0"/>
              <a:t>7x ¼ w 220R Direnç</a:t>
            </a:r>
          </a:p>
          <a:p>
            <a:pPr lvl="1"/>
            <a:r>
              <a:rPr lang="tr-TR" sz="1400" dirty="0"/>
              <a:t>Delikli </a:t>
            </a:r>
            <a:r>
              <a:rPr lang="tr-TR" sz="1400" dirty="0" err="1"/>
              <a:t>Pertinaks</a:t>
            </a:r>
            <a:r>
              <a:rPr lang="tr-TR" sz="1400" dirty="0"/>
              <a:t> (13cmx23cm)</a:t>
            </a:r>
          </a:p>
          <a:p>
            <a:pPr lvl="1"/>
            <a:r>
              <a:rPr lang="tr-TR" sz="1400" dirty="0" err="1"/>
              <a:t>Jumper</a:t>
            </a:r>
            <a:r>
              <a:rPr lang="tr-TR" sz="1400" dirty="0"/>
              <a:t> Kablo</a:t>
            </a:r>
          </a:p>
          <a:p>
            <a:pPr lvl="1"/>
            <a:endParaRPr lang="tr-TR" sz="1400" dirty="0"/>
          </a:p>
        </p:txBody>
      </p:sp>
    </p:spTree>
    <p:extLst>
      <p:ext uri="{BB962C8B-B14F-4D97-AF65-F5344CB8AC3E}">
        <p14:creationId xmlns:p14="http://schemas.microsoft.com/office/powerpoint/2010/main" val="257276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EDE143E3-2655-4F8E-BCF1-44185D2B8CC9}"/>
              </a:ext>
            </a:extLst>
          </p:cNvPr>
          <p:cNvPicPr>
            <a:picLocks noGrp="1" noChangeAspect="1"/>
          </p:cNvPicPr>
          <p:nvPr>
            <p:ph idx="1"/>
          </p:nvPr>
        </p:nvPicPr>
        <p:blipFill rotWithShape="1">
          <a:blip r:embed="rId2"/>
          <a:srcRect l="17220" t="12930" r="16594" b="6710"/>
          <a:stretch/>
        </p:blipFill>
        <p:spPr>
          <a:xfrm>
            <a:off x="-108522" y="0"/>
            <a:ext cx="12874645" cy="6858000"/>
          </a:xfrm>
        </p:spPr>
      </p:pic>
      <p:sp>
        <p:nvSpPr>
          <p:cNvPr id="2" name="Başlık 1">
            <a:extLst>
              <a:ext uri="{FF2B5EF4-FFF2-40B4-BE49-F238E27FC236}">
                <a16:creationId xmlns:a16="http://schemas.microsoft.com/office/drawing/2014/main" id="{22D7A0D9-563F-430D-BCA5-556D62A98354}"/>
              </a:ext>
            </a:extLst>
          </p:cNvPr>
          <p:cNvSpPr>
            <a:spLocks noGrp="1"/>
          </p:cNvSpPr>
          <p:nvPr>
            <p:ph type="title"/>
          </p:nvPr>
        </p:nvSpPr>
        <p:spPr>
          <a:xfrm>
            <a:off x="-2066655" y="5738752"/>
            <a:ext cx="10353762" cy="970450"/>
          </a:xfrm>
        </p:spPr>
        <p:txBody>
          <a:bodyPr>
            <a:normAutofit/>
          </a:bodyPr>
          <a:lstStyle/>
          <a:p>
            <a:r>
              <a:rPr lang="tr-TR" sz="2800" dirty="0">
                <a:solidFill>
                  <a:schemeClr val="bg1"/>
                </a:solidFill>
              </a:rPr>
              <a:t>Devre Şeması </a:t>
            </a:r>
          </a:p>
        </p:txBody>
      </p:sp>
    </p:spTree>
    <p:extLst>
      <p:ext uri="{BB962C8B-B14F-4D97-AF65-F5344CB8AC3E}">
        <p14:creationId xmlns:p14="http://schemas.microsoft.com/office/powerpoint/2010/main" val="249287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C422AC81-3C25-4414-8772-D138C9B02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66646" cy="6858000"/>
          </a:xfrm>
          <a:prstGeom prst="rect">
            <a:avLst/>
          </a:prstGeom>
        </p:spPr>
      </p:pic>
      <p:sp>
        <p:nvSpPr>
          <p:cNvPr id="2" name="Başlık 1">
            <a:extLst>
              <a:ext uri="{FF2B5EF4-FFF2-40B4-BE49-F238E27FC236}">
                <a16:creationId xmlns:a16="http://schemas.microsoft.com/office/drawing/2014/main" id="{2FB1967F-8CE2-45FE-B58D-16978255B506}"/>
              </a:ext>
            </a:extLst>
          </p:cNvPr>
          <p:cNvSpPr>
            <a:spLocks noGrp="1"/>
          </p:cNvSpPr>
          <p:nvPr>
            <p:ph type="title"/>
          </p:nvPr>
        </p:nvSpPr>
        <p:spPr>
          <a:xfrm>
            <a:off x="1035715" y="5801360"/>
            <a:ext cx="10353762" cy="970450"/>
          </a:xfrm>
        </p:spPr>
        <p:txBody>
          <a:bodyPr/>
          <a:lstStyle/>
          <a:p>
            <a:r>
              <a:rPr lang="tr-TR"/>
              <a:t>Devre Ön Görünüm</a:t>
            </a:r>
            <a:endParaRPr lang="tr-TR" dirty="0"/>
          </a:p>
        </p:txBody>
      </p:sp>
    </p:spTree>
    <p:extLst>
      <p:ext uri="{BB962C8B-B14F-4D97-AF65-F5344CB8AC3E}">
        <p14:creationId xmlns:p14="http://schemas.microsoft.com/office/powerpoint/2010/main" val="4140387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kılıf, elektronik eşyalar, aksesuar içeren bir resim&#10;&#10;Açıklama otomatik olarak oluşturuldu">
            <a:extLst>
              <a:ext uri="{FF2B5EF4-FFF2-40B4-BE49-F238E27FC236}">
                <a16:creationId xmlns:a16="http://schemas.microsoft.com/office/drawing/2014/main" id="{4F22F868-4B00-41D7-8667-DB0826F61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5B6C1A6D-9494-4DAA-9708-AED74FAA6135}"/>
              </a:ext>
            </a:extLst>
          </p:cNvPr>
          <p:cNvSpPr>
            <a:spLocks noGrp="1"/>
          </p:cNvSpPr>
          <p:nvPr>
            <p:ph type="title"/>
          </p:nvPr>
        </p:nvSpPr>
        <p:spPr/>
        <p:txBody>
          <a:bodyPr/>
          <a:lstStyle/>
          <a:p>
            <a:r>
              <a:rPr lang="tr-TR" dirty="0"/>
              <a:t>Devre Alt Görünümü</a:t>
            </a:r>
          </a:p>
        </p:txBody>
      </p:sp>
    </p:spTree>
    <p:extLst>
      <p:ext uri="{BB962C8B-B14F-4D97-AF65-F5344CB8AC3E}">
        <p14:creationId xmlns:p14="http://schemas.microsoft.com/office/powerpoint/2010/main" val="69013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96C948-3A10-4911-AC1E-6E1BB45FF1BB}"/>
              </a:ext>
            </a:extLst>
          </p:cNvPr>
          <p:cNvSpPr>
            <a:spLocks noGrp="1"/>
          </p:cNvSpPr>
          <p:nvPr>
            <p:ph type="title"/>
          </p:nvPr>
        </p:nvSpPr>
        <p:spPr/>
        <p:txBody>
          <a:bodyPr/>
          <a:lstStyle/>
          <a:p>
            <a:r>
              <a:rPr lang="tr-TR" dirty="0"/>
              <a:t>3. Yazılım - Arduino</a:t>
            </a:r>
          </a:p>
        </p:txBody>
      </p:sp>
      <p:sp>
        <p:nvSpPr>
          <p:cNvPr id="10" name="İçerik Yer Tutucusu 9">
            <a:extLst>
              <a:ext uri="{FF2B5EF4-FFF2-40B4-BE49-F238E27FC236}">
                <a16:creationId xmlns:a16="http://schemas.microsoft.com/office/drawing/2014/main" id="{FA566414-0BFE-4D9F-849A-7601E1B39882}"/>
              </a:ext>
            </a:extLst>
          </p:cNvPr>
          <p:cNvSpPr>
            <a:spLocks noGrp="1"/>
          </p:cNvSpPr>
          <p:nvPr>
            <p:ph idx="1"/>
          </p:nvPr>
        </p:nvSpPr>
        <p:spPr/>
        <p:txBody>
          <a:bodyPr/>
          <a:lstStyle/>
          <a:p>
            <a:pPr marL="36900" indent="0">
              <a:buNone/>
            </a:pPr>
            <a:r>
              <a:rPr lang="tr-TR" dirty="0"/>
              <a:t>1. Satırda DHT-11 </a:t>
            </a:r>
            <a:r>
              <a:rPr lang="tr-TR" dirty="0" err="1"/>
              <a:t>sensörün</a:t>
            </a:r>
            <a:r>
              <a:rPr lang="tr-TR" dirty="0"/>
              <a:t> çalışması için gerekli kütüphaneyi kodumuza dahil ediyoruz.</a:t>
            </a:r>
          </a:p>
          <a:p>
            <a:pPr marL="36900" indent="0">
              <a:buNone/>
            </a:pPr>
            <a:r>
              <a:rPr lang="tr-TR" dirty="0"/>
              <a:t>2. Satırda DHT-11 </a:t>
            </a:r>
            <a:r>
              <a:rPr lang="tr-TR" dirty="0" err="1"/>
              <a:t>sensörün</a:t>
            </a:r>
            <a:r>
              <a:rPr lang="tr-TR" dirty="0"/>
              <a:t> data </a:t>
            </a:r>
            <a:r>
              <a:rPr lang="tr-TR" dirty="0" err="1"/>
              <a:t>pinini</a:t>
            </a:r>
            <a:r>
              <a:rPr lang="tr-TR" dirty="0"/>
              <a:t> 10. </a:t>
            </a:r>
            <a:r>
              <a:rPr lang="tr-TR" dirty="0" err="1"/>
              <a:t>pine</a:t>
            </a:r>
            <a:r>
              <a:rPr lang="tr-TR" dirty="0"/>
              <a:t> ayarladır.</a:t>
            </a:r>
          </a:p>
          <a:p>
            <a:pPr marL="36900" indent="0">
              <a:buNone/>
            </a:pPr>
            <a:r>
              <a:rPr lang="tr-TR" dirty="0"/>
              <a:t>3. Satırda Python tarafından aldığımız 1 bitlik ‘</a:t>
            </a:r>
            <a:r>
              <a:rPr lang="tr-TR" dirty="0" err="1"/>
              <a:t>message</a:t>
            </a:r>
            <a:r>
              <a:rPr lang="tr-TR" dirty="0"/>
              <a:t>’ değişkenini Arduino tarafında </a:t>
            </a:r>
            <a:r>
              <a:rPr lang="tr-TR" dirty="0" err="1"/>
              <a:t>char</a:t>
            </a:r>
            <a:r>
              <a:rPr lang="tr-TR" dirty="0"/>
              <a:t> tipinde belirledik.</a:t>
            </a:r>
          </a:p>
          <a:p>
            <a:pPr marL="36900" indent="0">
              <a:buNone/>
            </a:pPr>
            <a:r>
              <a:rPr lang="tr-TR" dirty="0"/>
              <a:t> 4. satırda DHT-11 kütüphanesini kullanım kolaylığı açısından standart bir değişkene tanımladık.</a:t>
            </a:r>
          </a:p>
          <a:p>
            <a:endParaRPr lang="tr-TR" dirty="0"/>
          </a:p>
        </p:txBody>
      </p:sp>
      <p:pic>
        <p:nvPicPr>
          <p:cNvPr id="16" name="Resim 15">
            <a:extLst>
              <a:ext uri="{FF2B5EF4-FFF2-40B4-BE49-F238E27FC236}">
                <a16:creationId xmlns:a16="http://schemas.microsoft.com/office/drawing/2014/main" id="{96F58D34-BD87-4770-8782-67CCC7DBAE25}"/>
              </a:ext>
            </a:extLst>
          </p:cNvPr>
          <p:cNvPicPr>
            <a:picLocks noChangeAspect="1"/>
          </p:cNvPicPr>
          <p:nvPr/>
        </p:nvPicPr>
        <p:blipFill rotWithShape="1">
          <a:blip r:embed="rId2"/>
          <a:srcRect t="237" r="32580" b="78912"/>
          <a:stretch/>
        </p:blipFill>
        <p:spPr>
          <a:xfrm>
            <a:off x="0" y="4221804"/>
            <a:ext cx="12192000" cy="2636196"/>
          </a:xfrm>
          <a:prstGeom prst="rect">
            <a:avLst/>
          </a:prstGeom>
        </p:spPr>
      </p:pic>
    </p:spTree>
    <p:extLst>
      <p:ext uri="{BB962C8B-B14F-4D97-AF65-F5344CB8AC3E}">
        <p14:creationId xmlns:p14="http://schemas.microsoft.com/office/powerpoint/2010/main" val="1209514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DCADCB-EA33-4617-98C9-7585F34C8847}"/>
              </a:ext>
            </a:extLst>
          </p:cNvPr>
          <p:cNvSpPr>
            <a:spLocks noGrp="1"/>
          </p:cNvSpPr>
          <p:nvPr>
            <p:ph type="title"/>
          </p:nvPr>
        </p:nvSpPr>
        <p:spPr/>
        <p:txBody>
          <a:bodyPr/>
          <a:lstStyle/>
          <a:p>
            <a:r>
              <a:rPr lang="tr-TR" dirty="0"/>
              <a:t>3. Yazılım - Arduino</a:t>
            </a:r>
          </a:p>
        </p:txBody>
      </p:sp>
      <p:sp>
        <p:nvSpPr>
          <p:cNvPr id="6" name="İçerik Yer Tutucusu 5">
            <a:extLst>
              <a:ext uri="{FF2B5EF4-FFF2-40B4-BE49-F238E27FC236}">
                <a16:creationId xmlns:a16="http://schemas.microsoft.com/office/drawing/2014/main" id="{6A158420-C971-450D-A1D3-DC41B7686A0E}"/>
              </a:ext>
            </a:extLst>
          </p:cNvPr>
          <p:cNvSpPr>
            <a:spLocks noGrp="1"/>
          </p:cNvSpPr>
          <p:nvPr>
            <p:ph idx="1"/>
          </p:nvPr>
        </p:nvSpPr>
        <p:spPr>
          <a:xfrm>
            <a:off x="924443" y="1524927"/>
            <a:ext cx="10353762" cy="4058751"/>
          </a:xfrm>
        </p:spPr>
        <p:txBody>
          <a:bodyPr/>
          <a:lstStyle/>
          <a:p>
            <a:r>
              <a:rPr lang="tr-TR" dirty="0"/>
              <a:t>5 ve 6. satırda </a:t>
            </a:r>
            <a:r>
              <a:rPr lang="tr-TR" dirty="0" err="1"/>
              <a:t>sensörden</a:t>
            </a:r>
            <a:r>
              <a:rPr lang="tr-TR" dirty="0"/>
              <a:t> aldığımız nem ve sıcaklık verisinin tipini veri doğruluğu açısından </a:t>
            </a:r>
            <a:r>
              <a:rPr lang="tr-TR" dirty="0" err="1"/>
              <a:t>float</a:t>
            </a:r>
            <a:r>
              <a:rPr lang="tr-TR" dirty="0"/>
              <a:t> şeklinde atadık.</a:t>
            </a:r>
          </a:p>
          <a:p>
            <a:r>
              <a:rPr lang="tr-TR" dirty="0"/>
              <a:t>7-15 satırlarında </a:t>
            </a:r>
            <a:r>
              <a:rPr lang="tr-TR" dirty="0" err="1"/>
              <a:t>led</a:t>
            </a:r>
            <a:r>
              <a:rPr lang="tr-TR" dirty="0"/>
              <a:t> ve </a:t>
            </a:r>
            <a:r>
              <a:rPr lang="tr-TR" dirty="0" err="1"/>
              <a:t>buzzer</a:t>
            </a:r>
            <a:r>
              <a:rPr lang="tr-TR" dirty="0"/>
              <a:t> için yönetim </a:t>
            </a:r>
            <a:r>
              <a:rPr lang="tr-TR" dirty="0" err="1"/>
              <a:t>pinlerini</a:t>
            </a:r>
            <a:r>
              <a:rPr lang="tr-TR" dirty="0"/>
              <a:t> tanımladık.</a:t>
            </a:r>
          </a:p>
        </p:txBody>
      </p:sp>
      <p:pic>
        <p:nvPicPr>
          <p:cNvPr id="8" name="Resim 7">
            <a:extLst>
              <a:ext uri="{FF2B5EF4-FFF2-40B4-BE49-F238E27FC236}">
                <a16:creationId xmlns:a16="http://schemas.microsoft.com/office/drawing/2014/main" id="{A5AB36ED-0EDA-4D3A-894F-5DF64DCC775E}"/>
              </a:ext>
            </a:extLst>
          </p:cNvPr>
          <p:cNvPicPr>
            <a:picLocks noChangeAspect="1"/>
          </p:cNvPicPr>
          <p:nvPr/>
        </p:nvPicPr>
        <p:blipFill rotWithShape="1">
          <a:blip r:embed="rId2"/>
          <a:srcRect l="45" t="20426" r="47774" b="57873"/>
          <a:stretch/>
        </p:blipFill>
        <p:spPr>
          <a:xfrm>
            <a:off x="-5324" y="2919685"/>
            <a:ext cx="12192000" cy="2413388"/>
          </a:xfrm>
          <a:prstGeom prst="rect">
            <a:avLst/>
          </a:prstGeom>
        </p:spPr>
      </p:pic>
    </p:spTree>
    <p:extLst>
      <p:ext uri="{BB962C8B-B14F-4D97-AF65-F5344CB8AC3E}">
        <p14:creationId xmlns:p14="http://schemas.microsoft.com/office/powerpoint/2010/main" val="9441343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urşun Rengi">
  <a:themeElements>
    <a:clrScheme name="Kurşun Rengi">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Kurşun Rengi">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urşun Rengi">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TM04033929[[fn=Kurşun Rengi]]</Template>
  <TotalTime>330</TotalTime>
  <Words>1000</Words>
  <Application>Microsoft Office PowerPoint</Application>
  <PresentationFormat>Geniş ekran</PresentationFormat>
  <Paragraphs>101</Paragraphs>
  <Slides>26</Slides>
  <Notes>8</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26</vt:i4>
      </vt:variant>
    </vt:vector>
  </HeadingPairs>
  <TitlesOfParts>
    <vt:vector size="31" baseType="lpstr">
      <vt:lpstr>Arial</vt:lpstr>
      <vt:lpstr>Calibri</vt:lpstr>
      <vt:lpstr>Calisto MT</vt:lpstr>
      <vt:lpstr>Wingdings 2</vt:lpstr>
      <vt:lpstr>Kurşun Rengi</vt:lpstr>
      <vt:lpstr>Mikro İşlemci Ve Gömülü Sistemler</vt:lpstr>
      <vt:lpstr>İçindekiler </vt:lpstr>
      <vt:lpstr>1.Özet</vt:lpstr>
      <vt:lpstr>2. Donanım</vt:lpstr>
      <vt:lpstr>Devre Şeması </vt:lpstr>
      <vt:lpstr>Devre Ön Görünüm</vt:lpstr>
      <vt:lpstr>Devre Alt Görünümü</vt:lpstr>
      <vt:lpstr>3. Yazılım - Arduino</vt:lpstr>
      <vt:lpstr>3. Yazılım - Arduino</vt:lpstr>
      <vt:lpstr>3. Yazılım - Arduino</vt:lpstr>
      <vt:lpstr>3. Yazılım - Arduino</vt:lpstr>
      <vt:lpstr>3. Yazılım - Arduino</vt:lpstr>
      <vt:lpstr>3. Yazılım - Python</vt:lpstr>
      <vt:lpstr>3. Yazılım – Python</vt:lpstr>
      <vt:lpstr>3. Yazılım - Python</vt:lpstr>
      <vt:lpstr>PowerPoint Sunusu</vt:lpstr>
      <vt:lpstr>PowerPoint Sunusu</vt:lpstr>
      <vt:lpstr>PowerPoint Sunusu</vt:lpstr>
      <vt:lpstr>PowerPoint Sunusu</vt:lpstr>
      <vt:lpstr>PowerPoint Sunusu</vt:lpstr>
      <vt:lpstr>PowerPoint Sunusu</vt:lpstr>
      <vt:lpstr>PowerPoint Sunusu</vt:lpstr>
      <vt:lpstr>4. Ekler – Arayüz Görüntüleri</vt:lpstr>
      <vt:lpstr>Veri tabanı , grafik ve komut satırı üzerinden alınan sıcaklık verisinin karşılaştırılması</vt:lpstr>
      <vt:lpstr>Veri tabanı , grafik ve komut satırı üzerinden alınan nem verisinin karşılaştırılması</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Mikro İşlemci Ve Gömülü Sistemler</dc:title>
  <dc:creator>Seçkin Şevki Özer</dc:creator>
  <cp:lastModifiedBy>Seçkin Şevki Özer</cp:lastModifiedBy>
  <cp:revision>2</cp:revision>
  <dcterms:created xsi:type="dcterms:W3CDTF">2021-12-08T20:15:47Z</dcterms:created>
  <dcterms:modified xsi:type="dcterms:W3CDTF">2021-12-29T23:33:44Z</dcterms:modified>
</cp:coreProperties>
</file>